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84" r:id="rId2"/>
    <p:sldMasterId id="2147483696" r:id="rId3"/>
  </p:sldMasterIdLst>
  <p:notesMasterIdLst>
    <p:notesMasterId r:id="rId56"/>
  </p:notesMasterIdLst>
  <p:sldIdLst>
    <p:sldId id="326" r:id="rId4"/>
    <p:sldId id="329" r:id="rId5"/>
    <p:sldId id="311" r:id="rId6"/>
    <p:sldId id="321" r:id="rId7"/>
    <p:sldId id="284" r:id="rId8"/>
    <p:sldId id="312" r:id="rId9"/>
    <p:sldId id="323" r:id="rId10"/>
    <p:sldId id="298" r:id="rId11"/>
    <p:sldId id="313" r:id="rId12"/>
    <p:sldId id="314" r:id="rId13"/>
    <p:sldId id="315" r:id="rId14"/>
    <p:sldId id="316" r:id="rId15"/>
    <p:sldId id="328" r:id="rId16"/>
    <p:sldId id="300" r:id="rId17"/>
    <p:sldId id="335" r:id="rId18"/>
    <p:sldId id="301" r:id="rId19"/>
    <p:sldId id="303" r:id="rId20"/>
    <p:sldId id="304" r:id="rId21"/>
    <p:sldId id="306" r:id="rId22"/>
    <p:sldId id="308" r:id="rId23"/>
    <p:sldId id="336" r:id="rId24"/>
    <p:sldId id="331" r:id="rId25"/>
    <p:sldId id="309" r:id="rId26"/>
    <p:sldId id="324" r:id="rId27"/>
    <p:sldId id="299" r:id="rId28"/>
    <p:sldId id="337" r:id="rId29"/>
    <p:sldId id="295" r:id="rId30"/>
    <p:sldId id="325" r:id="rId31"/>
    <p:sldId id="276" r:id="rId32"/>
    <p:sldId id="296" r:id="rId33"/>
    <p:sldId id="333" r:id="rId34"/>
    <p:sldId id="277" r:id="rId35"/>
    <p:sldId id="283" r:id="rId36"/>
    <p:sldId id="269" r:id="rId37"/>
    <p:sldId id="330" r:id="rId38"/>
    <p:sldId id="338" r:id="rId39"/>
    <p:sldId id="288" r:id="rId40"/>
    <p:sldId id="290" r:id="rId41"/>
    <p:sldId id="291" r:id="rId42"/>
    <p:sldId id="292" r:id="rId43"/>
    <p:sldId id="339" r:id="rId44"/>
    <p:sldId id="334" r:id="rId45"/>
    <p:sldId id="342" r:id="rId46"/>
    <p:sldId id="305" r:id="rId47"/>
    <p:sldId id="279" r:id="rId48"/>
    <p:sldId id="340" r:id="rId49"/>
    <p:sldId id="327" r:id="rId50"/>
    <p:sldId id="278" r:id="rId51"/>
    <p:sldId id="341" r:id="rId52"/>
    <p:sldId id="285" r:id="rId53"/>
    <p:sldId id="286" r:id="rId54"/>
    <p:sldId id="287"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444" autoAdjust="0"/>
  </p:normalViewPr>
  <p:slideViewPr>
    <p:cSldViewPr snapToGrid="0">
      <p:cViewPr varScale="1">
        <p:scale>
          <a:sx n="74" d="100"/>
          <a:sy n="74" d="100"/>
        </p:scale>
        <p:origin x="414"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10T15:09:46.041"/>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10T15:09:46.412"/>
    </inkml:context>
    <inkml:brush xml:id="br0">
      <inkml:brushProperty name="width" value="0.05" units="cm"/>
      <inkml:brushProperty name="height" value="0.05" units="cm"/>
      <inkml:brushProperty name="ignorePressur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5361D4-EC7C-42FC-8B51-A9D1EA7B7DF6}" type="datetimeFigureOut">
              <a:rPr lang="en-US" smtClean="0"/>
              <a:t>10/23/2019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4DDFBB-96E8-4F67-A839-E84D29D0F3AE}" type="slidenum">
              <a:rPr lang="en-US" smtClean="0"/>
              <a:t>‹#›</a:t>
            </a:fld>
            <a:endParaRPr lang="en-US"/>
          </a:p>
        </p:txBody>
      </p:sp>
    </p:spTree>
    <p:extLst>
      <p:ext uri="{BB962C8B-B14F-4D97-AF65-F5344CB8AC3E}">
        <p14:creationId xmlns:p14="http://schemas.microsoft.com/office/powerpoint/2010/main" val="3360210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a:t>
            </a:r>
            <a:r>
              <a:rPr lang="en-US" dirty="0" err="1"/>
              <a:t>Ms</a:t>
            </a:r>
            <a:r>
              <a:rPr lang="en-US" dirty="0"/>
              <a:t> </a:t>
            </a:r>
            <a:r>
              <a:rPr lang="en-US" dirty="0" err="1"/>
              <a:t>Mursina</a:t>
            </a:r>
            <a:r>
              <a:rPr lang="en-US" dirty="0"/>
              <a:t>, And good morning everyone. I am Umair Ahmadh, dealing with the part</a:t>
            </a:r>
            <a:r>
              <a:rPr lang="en-US" baseline="0" dirty="0"/>
              <a:t> of this project, the navigation system which is the main driving force of our goal. Let me get straight into the show.</a:t>
            </a:r>
            <a:endParaRPr lang="en-US" dirty="0"/>
          </a:p>
          <a:p>
            <a:endParaRPr lang="en-US" dirty="0"/>
          </a:p>
        </p:txBody>
      </p:sp>
      <p:sp>
        <p:nvSpPr>
          <p:cNvPr id="4" name="Slide Number Placeholder 3"/>
          <p:cNvSpPr>
            <a:spLocks noGrp="1"/>
          </p:cNvSpPr>
          <p:nvPr>
            <p:ph type="sldNum" sz="quarter" idx="10"/>
          </p:nvPr>
        </p:nvSpPr>
        <p:spPr/>
        <p:txBody>
          <a:bodyPr/>
          <a:lstStyle/>
          <a:p>
            <a:fld id="{2D4DDFBB-96E8-4F67-A839-E84D29D0F3AE}" type="slidenum">
              <a:rPr lang="en-US" smtClean="0"/>
              <a:t>14</a:t>
            </a:fld>
            <a:endParaRPr lang="en-US"/>
          </a:p>
        </p:txBody>
      </p:sp>
    </p:spTree>
    <p:extLst>
      <p:ext uri="{BB962C8B-B14F-4D97-AF65-F5344CB8AC3E}">
        <p14:creationId xmlns:p14="http://schemas.microsoft.com/office/powerpoint/2010/main" val="1127577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I will be talking about </a:t>
            </a:r>
            <a:r>
              <a:rPr lang="en-US" baseline="0" dirty="0"/>
              <a:t>existing systems, </a:t>
            </a:r>
            <a:r>
              <a:rPr lang="en-US" dirty="0"/>
              <a:t>how</a:t>
            </a:r>
            <a:r>
              <a:rPr lang="en-US" baseline="0" dirty="0"/>
              <a:t> our navigation system is going to be and what we have done so far.</a:t>
            </a:r>
            <a:endParaRPr lang="en-US" dirty="0"/>
          </a:p>
        </p:txBody>
      </p:sp>
      <p:sp>
        <p:nvSpPr>
          <p:cNvPr id="4" name="Slide Number Placeholder 3"/>
          <p:cNvSpPr>
            <a:spLocks noGrp="1"/>
          </p:cNvSpPr>
          <p:nvPr>
            <p:ph type="sldNum" sz="quarter" idx="10"/>
          </p:nvPr>
        </p:nvSpPr>
        <p:spPr/>
        <p:txBody>
          <a:bodyPr/>
          <a:lstStyle/>
          <a:p>
            <a:fld id="{2D4DDFBB-96E8-4F67-A839-E84D29D0F3AE}" type="slidenum">
              <a:rPr lang="en-US" smtClean="0"/>
              <a:t>15</a:t>
            </a:fld>
            <a:endParaRPr lang="en-US"/>
          </a:p>
        </p:txBody>
      </p:sp>
    </p:spTree>
    <p:extLst>
      <p:ext uri="{BB962C8B-B14F-4D97-AF65-F5344CB8AC3E}">
        <p14:creationId xmlns:p14="http://schemas.microsoft.com/office/powerpoint/2010/main" val="4247085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r>
              <a:rPr lang="en-US" baseline="0" dirty="0"/>
              <a:t> the literature reviews we have found certain methods of navigation and for positioning of the robots in indoor environments. Summarizing them, leads me to mainly 5 of them. Among which the first is currently in practice for many robots and I will </a:t>
            </a:r>
            <a:r>
              <a:rPr lang="en-US" baseline="0" dirty="0" err="1"/>
              <a:t>lsit</a:t>
            </a:r>
            <a:r>
              <a:rPr lang="en-US" baseline="0" dirty="0"/>
              <a:t> down other possibilities of such systems and the </a:t>
            </a:r>
            <a:r>
              <a:rPr lang="en-US" baseline="0" dirty="0" err="1"/>
              <a:t>reasone</a:t>
            </a:r>
            <a:r>
              <a:rPr lang="en-US" baseline="0" dirty="0"/>
              <a:t> why don’t they stand out in the competition. First one is a simple line following method of navigation, where in the floor there are inductive and magnetic loops buried or recognizable lines drawn on the floor or else there are applications where there are markers on several points of the room to give the robot its location.</a:t>
            </a:r>
            <a:endParaRPr lang="en-US" dirty="0"/>
          </a:p>
        </p:txBody>
      </p:sp>
      <p:sp>
        <p:nvSpPr>
          <p:cNvPr id="4" name="Slide Number Placeholder 3"/>
          <p:cNvSpPr>
            <a:spLocks noGrp="1"/>
          </p:cNvSpPr>
          <p:nvPr>
            <p:ph type="sldNum" sz="quarter" idx="10"/>
          </p:nvPr>
        </p:nvSpPr>
        <p:spPr/>
        <p:txBody>
          <a:bodyPr/>
          <a:lstStyle/>
          <a:p>
            <a:fld id="{2D4DDFBB-96E8-4F67-A839-E84D29D0F3AE}" type="slidenum">
              <a:rPr lang="en-US" smtClean="0"/>
              <a:t>16</a:t>
            </a:fld>
            <a:endParaRPr lang="en-US"/>
          </a:p>
        </p:txBody>
      </p:sp>
    </p:spTree>
    <p:extLst>
      <p:ext uri="{BB962C8B-B14F-4D97-AF65-F5344CB8AC3E}">
        <p14:creationId xmlns:p14="http://schemas.microsoft.com/office/powerpoint/2010/main" val="111721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moving on to other possibilities of robot navigation and localization, we have GPS which is a very general solution in the outdoor environment. </a:t>
            </a:r>
            <a:r>
              <a:rPr lang="en-US" baseline="0" dirty="0" err="1"/>
              <a:t>Howeever</a:t>
            </a:r>
            <a:r>
              <a:rPr lang="en-US" baseline="0" dirty="0"/>
              <a:t> in indoor environments a proper solution is having its distance from achieving it.</a:t>
            </a:r>
          </a:p>
          <a:p>
            <a:endParaRPr lang="en-US" baseline="0" dirty="0"/>
          </a:p>
          <a:p>
            <a:r>
              <a:rPr lang="en-US" baseline="0" dirty="0"/>
              <a:t>Moving on to the next solution, Infrared. As its very short range and its requirement of line of sight makes it in the list of not a good option.</a:t>
            </a:r>
          </a:p>
          <a:p>
            <a:endParaRPr lang="en-US" dirty="0"/>
          </a:p>
        </p:txBody>
      </p:sp>
      <p:sp>
        <p:nvSpPr>
          <p:cNvPr id="4" name="Slide Number Placeholder 3"/>
          <p:cNvSpPr>
            <a:spLocks noGrp="1"/>
          </p:cNvSpPr>
          <p:nvPr>
            <p:ph type="sldNum" sz="quarter" idx="10"/>
          </p:nvPr>
        </p:nvSpPr>
        <p:spPr/>
        <p:txBody>
          <a:bodyPr/>
          <a:lstStyle/>
          <a:p>
            <a:fld id="{2D4DDFBB-96E8-4F67-A839-E84D29D0F3AE}" type="slidenum">
              <a:rPr lang="en-US" smtClean="0"/>
              <a:t>17</a:t>
            </a:fld>
            <a:endParaRPr lang="en-US"/>
          </a:p>
        </p:txBody>
      </p:sp>
    </p:spTree>
    <p:extLst>
      <p:ext uri="{BB962C8B-B14F-4D97-AF65-F5344CB8AC3E}">
        <p14:creationId xmlns:p14="http://schemas.microsoft.com/office/powerpoint/2010/main" val="3373603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solutions</a:t>
            </a:r>
            <a:r>
              <a:rPr lang="en-US" baseline="0" dirty="0"/>
              <a:t> are </a:t>
            </a:r>
            <a:r>
              <a:rPr lang="en-US" dirty="0" err="1"/>
              <a:t>WiMax</a:t>
            </a:r>
            <a:r>
              <a:rPr lang="en-US" dirty="0"/>
              <a:t> ad Bluetooth. </a:t>
            </a:r>
            <a:r>
              <a:rPr lang="en-US" dirty="0" err="1"/>
              <a:t>WiMax</a:t>
            </a:r>
            <a:r>
              <a:rPr lang="en-US" baseline="0" dirty="0"/>
              <a:t> is having a very long range and thus it makes an suitable selection for an indoor environment. And the Bluetooth as it requires many Bluetooth devices for such a navigation system, it also makes it way harder to be the good solution for this purpose.</a:t>
            </a:r>
            <a:endParaRPr lang="en-US" dirty="0"/>
          </a:p>
        </p:txBody>
      </p:sp>
      <p:sp>
        <p:nvSpPr>
          <p:cNvPr id="4" name="Slide Number Placeholder 3"/>
          <p:cNvSpPr>
            <a:spLocks noGrp="1"/>
          </p:cNvSpPr>
          <p:nvPr>
            <p:ph type="sldNum" sz="quarter" idx="10"/>
          </p:nvPr>
        </p:nvSpPr>
        <p:spPr/>
        <p:txBody>
          <a:bodyPr/>
          <a:lstStyle/>
          <a:p>
            <a:fld id="{2D4DDFBB-96E8-4F67-A839-E84D29D0F3AE}" type="slidenum">
              <a:rPr lang="en-US" smtClean="0"/>
              <a:t>18</a:t>
            </a:fld>
            <a:endParaRPr lang="en-US"/>
          </a:p>
        </p:txBody>
      </p:sp>
    </p:spTree>
    <p:extLst>
      <p:ext uri="{BB962C8B-B14F-4D97-AF65-F5344CB8AC3E}">
        <p14:creationId xmlns:p14="http://schemas.microsoft.com/office/powerpoint/2010/main" val="2380573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we have another,</a:t>
            </a:r>
            <a:r>
              <a:rPr lang="en-US" baseline="0" dirty="0"/>
              <a:t> a bit advance solution which makes use of computer vision to get the robot navigated to the target position.</a:t>
            </a:r>
            <a:endParaRPr lang="en-US" dirty="0"/>
          </a:p>
        </p:txBody>
      </p:sp>
      <p:sp>
        <p:nvSpPr>
          <p:cNvPr id="4" name="Slide Number Placeholder 3"/>
          <p:cNvSpPr>
            <a:spLocks noGrp="1"/>
          </p:cNvSpPr>
          <p:nvPr>
            <p:ph type="sldNum" sz="quarter" idx="10"/>
          </p:nvPr>
        </p:nvSpPr>
        <p:spPr/>
        <p:txBody>
          <a:bodyPr/>
          <a:lstStyle/>
          <a:p>
            <a:fld id="{2D4DDFBB-96E8-4F67-A839-E84D29D0F3AE}" type="slidenum">
              <a:rPr lang="en-US" smtClean="0"/>
              <a:t>19</a:t>
            </a:fld>
            <a:endParaRPr lang="en-US"/>
          </a:p>
        </p:txBody>
      </p:sp>
    </p:spTree>
    <p:extLst>
      <p:ext uri="{BB962C8B-B14F-4D97-AF65-F5344CB8AC3E}">
        <p14:creationId xmlns:p14="http://schemas.microsoft.com/office/powerpoint/2010/main" val="10078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2E8420C-FD1C-4D98-A7AD-B5DFA61FC97B}" type="datetime1">
              <a:rPr lang="en-US" smtClean="0"/>
              <a:t>10/23/2019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A8A14-C905-4F87-85C6-6D1DC8760D70}" type="slidenum">
              <a:rPr lang="en-US" smtClean="0"/>
              <a:t>‹#›</a:t>
            </a:fld>
            <a:endParaRPr lang="en-US"/>
          </a:p>
        </p:txBody>
      </p:sp>
    </p:spTree>
    <p:extLst>
      <p:ext uri="{BB962C8B-B14F-4D97-AF65-F5344CB8AC3E}">
        <p14:creationId xmlns:p14="http://schemas.microsoft.com/office/powerpoint/2010/main" val="3411774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EAF591-8191-4F3A-B3AE-E7D5FA4B623F}" type="datetime1">
              <a:rPr lang="en-US" smtClean="0"/>
              <a:t>10/23/2019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A8A14-C905-4F87-85C6-6D1DC8760D70}" type="slidenum">
              <a:rPr lang="en-US" smtClean="0"/>
              <a:t>‹#›</a:t>
            </a:fld>
            <a:endParaRPr lang="en-US"/>
          </a:p>
        </p:txBody>
      </p:sp>
    </p:spTree>
    <p:extLst>
      <p:ext uri="{BB962C8B-B14F-4D97-AF65-F5344CB8AC3E}">
        <p14:creationId xmlns:p14="http://schemas.microsoft.com/office/powerpoint/2010/main" val="2210459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14087C-7A98-4BCC-BEC0-B7CCF4F9815B}" type="datetime1">
              <a:rPr lang="en-US" smtClean="0"/>
              <a:t>10/23/2019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A8A14-C905-4F87-85C6-6D1DC8760D70}" type="slidenum">
              <a:rPr lang="en-US" smtClean="0"/>
              <a:t>‹#›</a:t>
            </a:fld>
            <a:endParaRPr lang="en-US"/>
          </a:p>
        </p:txBody>
      </p:sp>
    </p:spTree>
    <p:extLst>
      <p:ext uri="{BB962C8B-B14F-4D97-AF65-F5344CB8AC3E}">
        <p14:creationId xmlns:p14="http://schemas.microsoft.com/office/powerpoint/2010/main" val="986878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6A360-98EB-48E1-9543-E18551D5F3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03C68F-C773-4033-AE29-D2F561468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15DB84-0EA1-4771-B714-6EDFB72F4D80}"/>
              </a:ext>
            </a:extLst>
          </p:cNvPr>
          <p:cNvSpPr>
            <a:spLocks noGrp="1"/>
          </p:cNvSpPr>
          <p:nvPr>
            <p:ph type="dt" sz="half" idx="10"/>
          </p:nvPr>
        </p:nvSpPr>
        <p:spPr/>
        <p:txBody>
          <a:bodyPr/>
          <a:lstStyle/>
          <a:p>
            <a:fld id="{7FED3288-031E-40C1-8993-2C89F5A1D039}" type="datetime1">
              <a:rPr lang="en-US" smtClean="0"/>
              <a:t>10/23/2019</a:t>
            </a:fld>
            <a:endParaRPr lang="en-US"/>
          </a:p>
        </p:txBody>
      </p:sp>
      <p:sp>
        <p:nvSpPr>
          <p:cNvPr id="5" name="Footer Placeholder 4">
            <a:extLst>
              <a:ext uri="{FF2B5EF4-FFF2-40B4-BE49-F238E27FC236}">
                <a16:creationId xmlns:a16="http://schemas.microsoft.com/office/drawing/2014/main" id="{C18726A7-04FB-42F6-A8F5-079B7965E7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DB27A-8371-44BE-A9E5-0BB815F482C3}"/>
              </a:ext>
            </a:extLst>
          </p:cNvPr>
          <p:cNvSpPr>
            <a:spLocks noGrp="1"/>
          </p:cNvSpPr>
          <p:nvPr>
            <p:ph type="sldNum" sz="quarter" idx="12"/>
          </p:nvPr>
        </p:nvSpPr>
        <p:spPr/>
        <p:txBody>
          <a:bodyPr/>
          <a:lstStyle/>
          <a:p>
            <a:fld id="{6AB61D65-967F-4347-AAD4-2B74EAD2042A}" type="slidenum">
              <a:rPr lang="en-US" smtClean="0"/>
              <a:t>‹#›</a:t>
            </a:fld>
            <a:endParaRPr lang="en-US"/>
          </a:p>
        </p:txBody>
      </p:sp>
    </p:spTree>
    <p:extLst>
      <p:ext uri="{BB962C8B-B14F-4D97-AF65-F5344CB8AC3E}">
        <p14:creationId xmlns:p14="http://schemas.microsoft.com/office/powerpoint/2010/main" val="1216804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C065F-B1D3-4641-948D-B64392ED7A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40ED06-8B18-422B-BA5B-5D6200E964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C9D243-54B2-4B60-A424-3C9020CE8444}"/>
              </a:ext>
            </a:extLst>
          </p:cNvPr>
          <p:cNvSpPr>
            <a:spLocks noGrp="1"/>
          </p:cNvSpPr>
          <p:nvPr>
            <p:ph type="dt" sz="half" idx="10"/>
          </p:nvPr>
        </p:nvSpPr>
        <p:spPr/>
        <p:txBody>
          <a:bodyPr/>
          <a:lstStyle/>
          <a:p>
            <a:fld id="{BFABDED5-C124-4553-A2E7-76BDF4513B62}" type="datetime1">
              <a:rPr lang="en-US" smtClean="0"/>
              <a:t>10/23/2019</a:t>
            </a:fld>
            <a:endParaRPr lang="en-US"/>
          </a:p>
        </p:txBody>
      </p:sp>
      <p:sp>
        <p:nvSpPr>
          <p:cNvPr id="5" name="Footer Placeholder 4">
            <a:extLst>
              <a:ext uri="{FF2B5EF4-FFF2-40B4-BE49-F238E27FC236}">
                <a16:creationId xmlns:a16="http://schemas.microsoft.com/office/drawing/2014/main" id="{9C114AD5-DC3C-4DA4-976C-67C7EFCB70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4A2A2-4356-4BC5-A07C-C6C99C7242F4}"/>
              </a:ext>
            </a:extLst>
          </p:cNvPr>
          <p:cNvSpPr>
            <a:spLocks noGrp="1"/>
          </p:cNvSpPr>
          <p:nvPr>
            <p:ph type="sldNum" sz="quarter" idx="12"/>
          </p:nvPr>
        </p:nvSpPr>
        <p:spPr/>
        <p:txBody>
          <a:bodyPr/>
          <a:lstStyle/>
          <a:p>
            <a:fld id="{6AB61D65-967F-4347-AAD4-2B74EAD2042A}" type="slidenum">
              <a:rPr lang="en-US" smtClean="0"/>
              <a:t>‹#›</a:t>
            </a:fld>
            <a:endParaRPr lang="en-US"/>
          </a:p>
        </p:txBody>
      </p:sp>
    </p:spTree>
    <p:extLst>
      <p:ext uri="{BB962C8B-B14F-4D97-AF65-F5344CB8AC3E}">
        <p14:creationId xmlns:p14="http://schemas.microsoft.com/office/powerpoint/2010/main" val="33240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664D-A021-4B93-8FB9-A8DD57D765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F7395C-CEA8-422A-B2F6-F4903C84AC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D3A327-EF8B-4DD2-8A1C-B42B7A48F879}"/>
              </a:ext>
            </a:extLst>
          </p:cNvPr>
          <p:cNvSpPr>
            <a:spLocks noGrp="1"/>
          </p:cNvSpPr>
          <p:nvPr>
            <p:ph type="dt" sz="half" idx="10"/>
          </p:nvPr>
        </p:nvSpPr>
        <p:spPr/>
        <p:txBody>
          <a:bodyPr/>
          <a:lstStyle/>
          <a:p>
            <a:fld id="{90B9ED7E-CC76-44B1-8758-B9CE76080E4A}" type="datetime1">
              <a:rPr lang="en-US" smtClean="0"/>
              <a:t>10/23/2019</a:t>
            </a:fld>
            <a:endParaRPr lang="en-US"/>
          </a:p>
        </p:txBody>
      </p:sp>
      <p:sp>
        <p:nvSpPr>
          <p:cNvPr id="5" name="Footer Placeholder 4">
            <a:extLst>
              <a:ext uri="{FF2B5EF4-FFF2-40B4-BE49-F238E27FC236}">
                <a16:creationId xmlns:a16="http://schemas.microsoft.com/office/drawing/2014/main" id="{F2313ECF-2E29-4D6F-B5F0-3B16511E0D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3149B7-ADCE-451A-B80A-8A1CB2AD267C}"/>
              </a:ext>
            </a:extLst>
          </p:cNvPr>
          <p:cNvSpPr>
            <a:spLocks noGrp="1"/>
          </p:cNvSpPr>
          <p:nvPr>
            <p:ph type="sldNum" sz="quarter" idx="12"/>
          </p:nvPr>
        </p:nvSpPr>
        <p:spPr/>
        <p:txBody>
          <a:bodyPr/>
          <a:lstStyle/>
          <a:p>
            <a:fld id="{6AB61D65-967F-4347-AAD4-2B74EAD2042A}" type="slidenum">
              <a:rPr lang="en-US" smtClean="0"/>
              <a:t>‹#›</a:t>
            </a:fld>
            <a:endParaRPr lang="en-US"/>
          </a:p>
        </p:txBody>
      </p:sp>
    </p:spTree>
    <p:extLst>
      <p:ext uri="{BB962C8B-B14F-4D97-AF65-F5344CB8AC3E}">
        <p14:creationId xmlns:p14="http://schemas.microsoft.com/office/powerpoint/2010/main" val="1028160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2663D-53A3-45F1-8FF2-02AF707C0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0A0399-0BFF-4B2C-942E-27974E1FD4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850F59-5C76-4B21-ADD7-3847CFB29E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25CF61-E543-4F9D-BCBA-8BB7A2B954D7}"/>
              </a:ext>
            </a:extLst>
          </p:cNvPr>
          <p:cNvSpPr>
            <a:spLocks noGrp="1"/>
          </p:cNvSpPr>
          <p:nvPr>
            <p:ph type="dt" sz="half" idx="10"/>
          </p:nvPr>
        </p:nvSpPr>
        <p:spPr/>
        <p:txBody>
          <a:bodyPr/>
          <a:lstStyle/>
          <a:p>
            <a:fld id="{C5647009-F0FD-47BB-ACE5-42F652F74E7E}" type="datetime1">
              <a:rPr lang="en-US" smtClean="0"/>
              <a:t>10/23/2019</a:t>
            </a:fld>
            <a:endParaRPr lang="en-US"/>
          </a:p>
        </p:txBody>
      </p:sp>
      <p:sp>
        <p:nvSpPr>
          <p:cNvPr id="6" name="Footer Placeholder 5">
            <a:extLst>
              <a:ext uri="{FF2B5EF4-FFF2-40B4-BE49-F238E27FC236}">
                <a16:creationId xmlns:a16="http://schemas.microsoft.com/office/drawing/2014/main" id="{DED14E68-41B0-4234-A8D7-D81E1F56B8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D87870-3EE9-4495-B77D-7A3BBD0D005A}"/>
              </a:ext>
            </a:extLst>
          </p:cNvPr>
          <p:cNvSpPr>
            <a:spLocks noGrp="1"/>
          </p:cNvSpPr>
          <p:nvPr>
            <p:ph type="sldNum" sz="quarter" idx="12"/>
          </p:nvPr>
        </p:nvSpPr>
        <p:spPr/>
        <p:txBody>
          <a:bodyPr/>
          <a:lstStyle/>
          <a:p>
            <a:fld id="{6AB61D65-967F-4347-AAD4-2B74EAD2042A}" type="slidenum">
              <a:rPr lang="en-US" smtClean="0"/>
              <a:t>‹#›</a:t>
            </a:fld>
            <a:endParaRPr lang="en-US"/>
          </a:p>
        </p:txBody>
      </p:sp>
    </p:spTree>
    <p:extLst>
      <p:ext uri="{BB962C8B-B14F-4D97-AF65-F5344CB8AC3E}">
        <p14:creationId xmlns:p14="http://schemas.microsoft.com/office/powerpoint/2010/main" val="32699867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FDE30-B5EB-44B8-B0C9-5E4E85236D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EEF30C-F4A5-42E2-BD20-0CC371A4D1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D0E9CE-62F8-4112-B165-B8726E1E08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1E0C5A-9490-479F-8EC3-9BD6932E8D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D2A212-8CEB-4A8C-94C1-DAEDC8CBF5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73123D-2234-4538-9149-45F46D983C17}"/>
              </a:ext>
            </a:extLst>
          </p:cNvPr>
          <p:cNvSpPr>
            <a:spLocks noGrp="1"/>
          </p:cNvSpPr>
          <p:nvPr>
            <p:ph type="dt" sz="half" idx="10"/>
          </p:nvPr>
        </p:nvSpPr>
        <p:spPr/>
        <p:txBody>
          <a:bodyPr/>
          <a:lstStyle/>
          <a:p>
            <a:fld id="{B599BA37-8D41-4FED-8338-0CD0EB67C2B1}" type="datetime1">
              <a:rPr lang="en-US" smtClean="0"/>
              <a:t>10/23/2019</a:t>
            </a:fld>
            <a:endParaRPr lang="en-US"/>
          </a:p>
        </p:txBody>
      </p:sp>
      <p:sp>
        <p:nvSpPr>
          <p:cNvPr id="8" name="Footer Placeholder 7">
            <a:extLst>
              <a:ext uri="{FF2B5EF4-FFF2-40B4-BE49-F238E27FC236}">
                <a16:creationId xmlns:a16="http://schemas.microsoft.com/office/drawing/2014/main" id="{83BA30A6-106A-431C-A51E-DB34722E57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B3C03F-CEF4-4971-BEF2-D881C967FF35}"/>
              </a:ext>
            </a:extLst>
          </p:cNvPr>
          <p:cNvSpPr>
            <a:spLocks noGrp="1"/>
          </p:cNvSpPr>
          <p:nvPr>
            <p:ph type="sldNum" sz="quarter" idx="12"/>
          </p:nvPr>
        </p:nvSpPr>
        <p:spPr/>
        <p:txBody>
          <a:bodyPr/>
          <a:lstStyle/>
          <a:p>
            <a:fld id="{6AB61D65-967F-4347-AAD4-2B74EAD2042A}" type="slidenum">
              <a:rPr lang="en-US" smtClean="0"/>
              <a:t>‹#›</a:t>
            </a:fld>
            <a:endParaRPr lang="en-US"/>
          </a:p>
        </p:txBody>
      </p:sp>
    </p:spTree>
    <p:extLst>
      <p:ext uri="{BB962C8B-B14F-4D97-AF65-F5344CB8AC3E}">
        <p14:creationId xmlns:p14="http://schemas.microsoft.com/office/powerpoint/2010/main" val="18769930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1EC69-6563-4C63-9C7D-A815A0D73F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BCECCB-A033-4386-B7C2-0AF60F5F4833}"/>
              </a:ext>
            </a:extLst>
          </p:cNvPr>
          <p:cNvSpPr>
            <a:spLocks noGrp="1"/>
          </p:cNvSpPr>
          <p:nvPr>
            <p:ph type="dt" sz="half" idx="10"/>
          </p:nvPr>
        </p:nvSpPr>
        <p:spPr/>
        <p:txBody>
          <a:bodyPr/>
          <a:lstStyle/>
          <a:p>
            <a:fld id="{47807763-9A66-458F-AA9E-22FFFA8CBD63}" type="datetime1">
              <a:rPr lang="en-US" smtClean="0"/>
              <a:t>10/23/2019</a:t>
            </a:fld>
            <a:endParaRPr lang="en-US"/>
          </a:p>
        </p:txBody>
      </p:sp>
      <p:sp>
        <p:nvSpPr>
          <p:cNvPr id="4" name="Footer Placeholder 3">
            <a:extLst>
              <a:ext uri="{FF2B5EF4-FFF2-40B4-BE49-F238E27FC236}">
                <a16:creationId xmlns:a16="http://schemas.microsoft.com/office/drawing/2014/main" id="{A153A55B-64DF-48CA-AF02-2B5A7EB796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5C2C79-A919-477B-A9E9-7CD9E00B65E5}"/>
              </a:ext>
            </a:extLst>
          </p:cNvPr>
          <p:cNvSpPr>
            <a:spLocks noGrp="1"/>
          </p:cNvSpPr>
          <p:nvPr>
            <p:ph type="sldNum" sz="quarter" idx="12"/>
          </p:nvPr>
        </p:nvSpPr>
        <p:spPr/>
        <p:txBody>
          <a:bodyPr/>
          <a:lstStyle/>
          <a:p>
            <a:fld id="{6AB61D65-967F-4347-AAD4-2B74EAD2042A}" type="slidenum">
              <a:rPr lang="en-US" smtClean="0"/>
              <a:t>‹#›</a:t>
            </a:fld>
            <a:endParaRPr lang="en-US"/>
          </a:p>
        </p:txBody>
      </p:sp>
    </p:spTree>
    <p:extLst>
      <p:ext uri="{BB962C8B-B14F-4D97-AF65-F5344CB8AC3E}">
        <p14:creationId xmlns:p14="http://schemas.microsoft.com/office/powerpoint/2010/main" val="12002758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FE0BB5-1829-4576-AD2D-46B0C41947B7}"/>
              </a:ext>
            </a:extLst>
          </p:cNvPr>
          <p:cNvSpPr>
            <a:spLocks noGrp="1"/>
          </p:cNvSpPr>
          <p:nvPr>
            <p:ph type="dt" sz="half" idx="10"/>
          </p:nvPr>
        </p:nvSpPr>
        <p:spPr/>
        <p:txBody>
          <a:bodyPr/>
          <a:lstStyle/>
          <a:p>
            <a:fld id="{1855FBC9-9515-4ACB-B211-F6ADA18007E0}" type="datetime1">
              <a:rPr lang="en-US" smtClean="0"/>
              <a:t>10/23/2019</a:t>
            </a:fld>
            <a:endParaRPr lang="en-US"/>
          </a:p>
        </p:txBody>
      </p:sp>
      <p:sp>
        <p:nvSpPr>
          <p:cNvPr id="3" name="Footer Placeholder 2">
            <a:extLst>
              <a:ext uri="{FF2B5EF4-FFF2-40B4-BE49-F238E27FC236}">
                <a16:creationId xmlns:a16="http://schemas.microsoft.com/office/drawing/2014/main" id="{A747A289-2EDF-4DD0-965A-3A6D1459C2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F88A82-044A-4A5E-ACEC-8444C78A3795}"/>
              </a:ext>
            </a:extLst>
          </p:cNvPr>
          <p:cNvSpPr>
            <a:spLocks noGrp="1"/>
          </p:cNvSpPr>
          <p:nvPr>
            <p:ph type="sldNum" sz="quarter" idx="12"/>
          </p:nvPr>
        </p:nvSpPr>
        <p:spPr/>
        <p:txBody>
          <a:bodyPr/>
          <a:lstStyle/>
          <a:p>
            <a:fld id="{6AB61D65-967F-4347-AAD4-2B74EAD2042A}" type="slidenum">
              <a:rPr lang="en-US" smtClean="0"/>
              <a:t>‹#›</a:t>
            </a:fld>
            <a:endParaRPr lang="en-US"/>
          </a:p>
        </p:txBody>
      </p:sp>
    </p:spTree>
    <p:extLst>
      <p:ext uri="{BB962C8B-B14F-4D97-AF65-F5344CB8AC3E}">
        <p14:creationId xmlns:p14="http://schemas.microsoft.com/office/powerpoint/2010/main" val="160154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6E64C-0875-4F90-B2A3-903A17EE51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374B05-87A1-4052-989C-859FF7D07B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9E1E38-0383-45CC-8FEC-11035D8519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901986-4E8A-49F2-B825-0C4E4A058107}"/>
              </a:ext>
            </a:extLst>
          </p:cNvPr>
          <p:cNvSpPr>
            <a:spLocks noGrp="1"/>
          </p:cNvSpPr>
          <p:nvPr>
            <p:ph type="dt" sz="half" idx="10"/>
          </p:nvPr>
        </p:nvSpPr>
        <p:spPr/>
        <p:txBody>
          <a:bodyPr/>
          <a:lstStyle/>
          <a:p>
            <a:fld id="{68F5D149-1CE3-461D-B83F-A21C70D7D020}" type="datetime1">
              <a:rPr lang="en-US" smtClean="0"/>
              <a:t>10/23/2019</a:t>
            </a:fld>
            <a:endParaRPr lang="en-US"/>
          </a:p>
        </p:txBody>
      </p:sp>
      <p:sp>
        <p:nvSpPr>
          <p:cNvPr id="6" name="Footer Placeholder 5">
            <a:extLst>
              <a:ext uri="{FF2B5EF4-FFF2-40B4-BE49-F238E27FC236}">
                <a16:creationId xmlns:a16="http://schemas.microsoft.com/office/drawing/2014/main" id="{729BBF5E-9999-4B6B-B71D-2DDED75FD8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75F9A-8FB5-41F7-AB8F-6B8F5858D665}"/>
              </a:ext>
            </a:extLst>
          </p:cNvPr>
          <p:cNvSpPr>
            <a:spLocks noGrp="1"/>
          </p:cNvSpPr>
          <p:nvPr>
            <p:ph type="sldNum" sz="quarter" idx="12"/>
          </p:nvPr>
        </p:nvSpPr>
        <p:spPr/>
        <p:txBody>
          <a:bodyPr/>
          <a:lstStyle/>
          <a:p>
            <a:fld id="{6AB61D65-967F-4347-AAD4-2B74EAD2042A}" type="slidenum">
              <a:rPr lang="en-US" smtClean="0"/>
              <a:t>‹#›</a:t>
            </a:fld>
            <a:endParaRPr lang="en-US"/>
          </a:p>
        </p:txBody>
      </p:sp>
    </p:spTree>
    <p:extLst>
      <p:ext uri="{BB962C8B-B14F-4D97-AF65-F5344CB8AC3E}">
        <p14:creationId xmlns:p14="http://schemas.microsoft.com/office/powerpoint/2010/main" val="306572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100377-625F-4B90-97CF-4448E868610E}" type="datetime1">
              <a:rPr lang="en-US" smtClean="0"/>
              <a:t>10/23/2019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A8A14-C905-4F87-85C6-6D1DC8760D70}" type="slidenum">
              <a:rPr lang="en-US" smtClean="0"/>
              <a:t>‹#›</a:t>
            </a:fld>
            <a:endParaRPr lang="en-US"/>
          </a:p>
        </p:txBody>
      </p:sp>
    </p:spTree>
    <p:extLst>
      <p:ext uri="{BB962C8B-B14F-4D97-AF65-F5344CB8AC3E}">
        <p14:creationId xmlns:p14="http://schemas.microsoft.com/office/powerpoint/2010/main" val="22741326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65101-60A8-499B-B9C5-C1F4126C64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ADEA4A-10B9-479A-BCE3-2AAB84B19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D9EEF9-E21E-43F4-9E82-9E547D723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A29C35-7A30-4B91-A1D4-DD3D31696EB7}"/>
              </a:ext>
            </a:extLst>
          </p:cNvPr>
          <p:cNvSpPr>
            <a:spLocks noGrp="1"/>
          </p:cNvSpPr>
          <p:nvPr>
            <p:ph type="dt" sz="half" idx="10"/>
          </p:nvPr>
        </p:nvSpPr>
        <p:spPr/>
        <p:txBody>
          <a:bodyPr/>
          <a:lstStyle/>
          <a:p>
            <a:fld id="{D85C2F0C-EFC3-4D0A-9F98-3C5723C2163A}" type="datetime1">
              <a:rPr lang="en-US" smtClean="0"/>
              <a:t>10/23/2019</a:t>
            </a:fld>
            <a:endParaRPr lang="en-US"/>
          </a:p>
        </p:txBody>
      </p:sp>
      <p:sp>
        <p:nvSpPr>
          <p:cNvPr id="6" name="Footer Placeholder 5">
            <a:extLst>
              <a:ext uri="{FF2B5EF4-FFF2-40B4-BE49-F238E27FC236}">
                <a16:creationId xmlns:a16="http://schemas.microsoft.com/office/drawing/2014/main" id="{3E4EF55C-0D67-45BB-8D99-722ABEB50C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45BD53-11B0-440F-A535-FBF8457E5979}"/>
              </a:ext>
            </a:extLst>
          </p:cNvPr>
          <p:cNvSpPr>
            <a:spLocks noGrp="1"/>
          </p:cNvSpPr>
          <p:nvPr>
            <p:ph type="sldNum" sz="quarter" idx="12"/>
          </p:nvPr>
        </p:nvSpPr>
        <p:spPr/>
        <p:txBody>
          <a:bodyPr/>
          <a:lstStyle/>
          <a:p>
            <a:fld id="{6AB61D65-967F-4347-AAD4-2B74EAD2042A}" type="slidenum">
              <a:rPr lang="en-US" smtClean="0"/>
              <a:t>‹#›</a:t>
            </a:fld>
            <a:endParaRPr lang="en-US"/>
          </a:p>
        </p:txBody>
      </p:sp>
    </p:spTree>
    <p:extLst>
      <p:ext uri="{BB962C8B-B14F-4D97-AF65-F5344CB8AC3E}">
        <p14:creationId xmlns:p14="http://schemas.microsoft.com/office/powerpoint/2010/main" val="1111747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871A7-49C2-45C4-82FD-1F9B86C198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C5C680-1CF3-46F1-887D-DE2C3486F7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9817CC-E2A9-450A-9B04-4238492127AF}"/>
              </a:ext>
            </a:extLst>
          </p:cNvPr>
          <p:cNvSpPr>
            <a:spLocks noGrp="1"/>
          </p:cNvSpPr>
          <p:nvPr>
            <p:ph type="dt" sz="half" idx="10"/>
          </p:nvPr>
        </p:nvSpPr>
        <p:spPr/>
        <p:txBody>
          <a:bodyPr/>
          <a:lstStyle/>
          <a:p>
            <a:fld id="{C328B2E9-2E3C-400E-A035-979956BB697B}" type="datetime1">
              <a:rPr lang="en-US" smtClean="0"/>
              <a:t>10/23/2019</a:t>
            </a:fld>
            <a:endParaRPr lang="en-US"/>
          </a:p>
        </p:txBody>
      </p:sp>
      <p:sp>
        <p:nvSpPr>
          <p:cNvPr id="5" name="Footer Placeholder 4">
            <a:extLst>
              <a:ext uri="{FF2B5EF4-FFF2-40B4-BE49-F238E27FC236}">
                <a16:creationId xmlns:a16="http://schemas.microsoft.com/office/drawing/2014/main" id="{FC3F1526-D015-4E7F-84FD-D502F911C7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3FA12A-F885-4FFE-A7E5-0C3CF4EC6CE1}"/>
              </a:ext>
            </a:extLst>
          </p:cNvPr>
          <p:cNvSpPr>
            <a:spLocks noGrp="1"/>
          </p:cNvSpPr>
          <p:nvPr>
            <p:ph type="sldNum" sz="quarter" idx="12"/>
          </p:nvPr>
        </p:nvSpPr>
        <p:spPr/>
        <p:txBody>
          <a:bodyPr/>
          <a:lstStyle/>
          <a:p>
            <a:fld id="{6AB61D65-967F-4347-AAD4-2B74EAD2042A}" type="slidenum">
              <a:rPr lang="en-US" smtClean="0"/>
              <a:t>‹#›</a:t>
            </a:fld>
            <a:endParaRPr lang="en-US"/>
          </a:p>
        </p:txBody>
      </p:sp>
    </p:spTree>
    <p:extLst>
      <p:ext uri="{BB962C8B-B14F-4D97-AF65-F5344CB8AC3E}">
        <p14:creationId xmlns:p14="http://schemas.microsoft.com/office/powerpoint/2010/main" val="2270167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D1CB9F-5A7E-4C94-BAD6-3D8A497FB4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C8A0CD-5394-4C92-ADDB-51ACAAD3AF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E08343-BF60-4F3F-9BCF-18CC0E40BE6A}"/>
              </a:ext>
            </a:extLst>
          </p:cNvPr>
          <p:cNvSpPr>
            <a:spLocks noGrp="1"/>
          </p:cNvSpPr>
          <p:nvPr>
            <p:ph type="dt" sz="half" idx="10"/>
          </p:nvPr>
        </p:nvSpPr>
        <p:spPr/>
        <p:txBody>
          <a:bodyPr/>
          <a:lstStyle/>
          <a:p>
            <a:fld id="{C821584A-ADEF-409E-BC47-D7E47C1690FA}" type="datetime1">
              <a:rPr lang="en-US" smtClean="0"/>
              <a:t>10/23/2019</a:t>
            </a:fld>
            <a:endParaRPr lang="en-US"/>
          </a:p>
        </p:txBody>
      </p:sp>
      <p:sp>
        <p:nvSpPr>
          <p:cNvPr id="5" name="Footer Placeholder 4">
            <a:extLst>
              <a:ext uri="{FF2B5EF4-FFF2-40B4-BE49-F238E27FC236}">
                <a16:creationId xmlns:a16="http://schemas.microsoft.com/office/drawing/2014/main" id="{8ABCB01F-E907-48F0-AC0B-1C53C165F6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275EB-35D3-401B-B47D-19CECCA5A587}"/>
              </a:ext>
            </a:extLst>
          </p:cNvPr>
          <p:cNvSpPr>
            <a:spLocks noGrp="1"/>
          </p:cNvSpPr>
          <p:nvPr>
            <p:ph type="sldNum" sz="quarter" idx="12"/>
          </p:nvPr>
        </p:nvSpPr>
        <p:spPr/>
        <p:txBody>
          <a:bodyPr/>
          <a:lstStyle/>
          <a:p>
            <a:fld id="{6AB61D65-967F-4347-AAD4-2B74EAD2042A}" type="slidenum">
              <a:rPr lang="en-US" smtClean="0"/>
              <a:t>‹#›</a:t>
            </a:fld>
            <a:endParaRPr lang="en-US"/>
          </a:p>
        </p:txBody>
      </p:sp>
    </p:spTree>
    <p:extLst>
      <p:ext uri="{BB962C8B-B14F-4D97-AF65-F5344CB8AC3E}">
        <p14:creationId xmlns:p14="http://schemas.microsoft.com/office/powerpoint/2010/main" val="25286654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27812029-A03C-4F90-8098-04454F2CCB31}" type="datetime1">
              <a:rPr lang="en-US" smtClean="0"/>
              <a:t>10/23/2019</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3AAA4E2-25B7-48DD-AC1B-2A44CBB96C1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06029240"/>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3304ED-491C-45AD-B2AC-5DF4C3881119}" type="datetime1">
              <a:rPr lang="en-US" smtClean="0"/>
              <a:t>10/23/2019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AA4E2-25B7-48DD-AC1B-2A44CBB96C1E}" type="slidenum">
              <a:rPr lang="en-US" smtClean="0"/>
              <a:t>‹#›</a:t>
            </a:fld>
            <a:endParaRPr lang="en-US"/>
          </a:p>
        </p:txBody>
      </p:sp>
    </p:spTree>
    <p:extLst>
      <p:ext uri="{BB962C8B-B14F-4D97-AF65-F5344CB8AC3E}">
        <p14:creationId xmlns:p14="http://schemas.microsoft.com/office/powerpoint/2010/main" val="30411525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7ED335-E79B-40AC-8EB3-75FDDD281A2D}" type="datetime1">
              <a:rPr lang="en-US" smtClean="0"/>
              <a:t>10/23/2019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AA4E2-25B7-48DD-AC1B-2A44CBB96C1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4212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550CC7-4ABF-49D7-A8DE-AE7B7917F751}" type="datetime1">
              <a:rPr lang="en-US" smtClean="0"/>
              <a:t>10/23/2019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AAA4E2-25B7-48DD-AC1B-2A44CBB96C1E}" type="slidenum">
              <a:rPr lang="en-US" smtClean="0"/>
              <a:t>‹#›</a:t>
            </a:fld>
            <a:endParaRPr lang="en-US"/>
          </a:p>
        </p:txBody>
      </p:sp>
    </p:spTree>
    <p:extLst>
      <p:ext uri="{BB962C8B-B14F-4D97-AF65-F5344CB8AC3E}">
        <p14:creationId xmlns:p14="http://schemas.microsoft.com/office/powerpoint/2010/main" val="3162751787"/>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D42998-EF33-4131-BC3A-230FA557400B}" type="datetime1">
              <a:rPr lang="en-US" smtClean="0"/>
              <a:t>10/23/2019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AAA4E2-25B7-48DD-AC1B-2A44CBB96C1E}" type="slidenum">
              <a:rPr lang="en-US" smtClean="0"/>
              <a:t>‹#›</a:t>
            </a:fld>
            <a:endParaRPr lang="en-US"/>
          </a:p>
        </p:txBody>
      </p:sp>
    </p:spTree>
    <p:extLst>
      <p:ext uri="{BB962C8B-B14F-4D97-AF65-F5344CB8AC3E}">
        <p14:creationId xmlns:p14="http://schemas.microsoft.com/office/powerpoint/2010/main" val="36014717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534719-3AD5-4340-BAA8-4E8C41780DB9}" type="datetime1">
              <a:rPr lang="en-US" smtClean="0"/>
              <a:t>10/23/2019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AAA4E2-25B7-48DD-AC1B-2A44CBB96C1E}" type="slidenum">
              <a:rPr lang="en-US" smtClean="0"/>
              <a:t>‹#›</a:t>
            </a:fld>
            <a:endParaRPr lang="en-US"/>
          </a:p>
        </p:txBody>
      </p:sp>
    </p:spTree>
    <p:extLst>
      <p:ext uri="{BB962C8B-B14F-4D97-AF65-F5344CB8AC3E}">
        <p14:creationId xmlns:p14="http://schemas.microsoft.com/office/powerpoint/2010/main" val="37403337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A08ADE-101E-4859-A870-9E2F5AADF927}" type="datetime1">
              <a:rPr lang="en-US" smtClean="0"/>
              <a:t>10/23/2019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AAA4E2-25B7-48DD-AC1B-2A44CBB96C1E}" type="slidenum">
              <a:rPr lang="en-US" smtClean="0"/>
              <a:t>‹#›</a:t>
            </a:fld>
            <a:endParaRPr lang="en-US"/>
          </a:p>
        </p:txBody>
      </p:sp>
    </p:spTree>
    <p:extLst>
      <p:ext uri="{BB962C8B-B14F-4D97-AF65-F5344CB8AC3E}">
        <p14:creationId xmlns:p14="http://schemas.microsoft.com/office/powerpoint/2010/main" val="1816462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38CAF0-7415-423F-BFA3-7825658069F9}" type="datetime1">
              <a:rPr lang="en-US" smtClean="0"/>
              <a:t>10/23/2019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A8A14-C905-4F87-85C6-6D1DC8760D70}" type="slidenum">
              <a:rPr lang="en-US" smtClean="0"/>
              <a:t>‹#›</a:t>
            </a:fld>
            <a:endParaRPr lang="en-US"/>
          </a:p>
        </p:txBody>
      </p:sp>
    </p:spTree>
    <p:extLst>
      <p:ext uri="{BB962C8B-B14F-4D97-AF65-F5344CB8AC3E}">
        <p14:creationId xmlns:p14="http://schemas.microsoft.com/office/powerpoint/2010/main" val="28129047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16E5001-082D-46F6-B3CF-D2F41D3A7E70}" type="datetime1">
              <a:rPr lang="en-US" smtClean="0"/>
              <a:t>10/23/2019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AAA4E2-25B7-48DD-AC1B-2A44CBB96C1E}" type="slidenum">
              <a:rPr lang="en-US" smtClean="0"/>
              <a:t>‹#›</a:t>
            </a:fld>
            <a:endParaRPr lang="en-US"/>
          </a:p>
        </p:txBody>
      </p:sp>
    </p:spTree>
    <p:extLst>
      <p:ext uri="{BB962C8B-B14F-4D97-AF65-F5344CB8AC3E}">
        <p14:creationId xmlns:p14="http://schemas.microsoft.com/office/powerpoint/2010/main" val="356892554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11F9E62-4234-4582-BF51-51FF620E5F4C}" type="datetime1">
              <a:rPr lang="en-US" smtClean="0"/>
              <a:t>10/23/2019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AAA4E2-25B7-48DD-AC1B-2A44CBB96C1E}" type="slidenum">
              <a:rPr lang="en-US" smtClean="0"/>
              <a:t>‹#›</a:t>
            </a:fld>
            <a:endParaRPr lang="en-US"/>
          </a:p>
        </p:txBody>
      </p:sp>
    </p:spTree>
    <p:extLst>
      <p:ext uri="{BB962C8B-B14F-4D97-AF65-F5344CB8AC3E}">
        <p14:creationId xmlns:p14="http://schemas.microsoft.com/office/powerpoint/2010/main" val="26044240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2AABCC-F05F-44F5-B0D1-6051407A2AA2}" type="datetime1">
              <a:rPr lang="en-US" smtClean="0"/>
              <a:t>10/23/2019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AA4E2-25B7-48DD-AC1B-2A44CBB96C1E}" type="slidenum">
              <a:rPr lang="en-US" smtClean="0"/>
              <a:t>‹#›</a:t>
            </a:fld>
            <a:endParaRPr lang="en-US"/>
          </a:p>
        </p:txBody>
      </p:sp>
    </p:spTree>
    <p:extLst>
      <p:ext uri="{BB962C8B-B14F-4D97-AF65-F5344CB8AC3E}">
        <p14:creationId xmlns:p14="http://schemas.microsoft.com/office/powerpoint/2010/main" val="34082467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112937-4597-416E-A0BE-9DA613B26506}" type="datetime1">
              <a:rPr lang="en-US" smtClean="0"/>
              <a:t>10/23/2019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AA4E2-25B7-48DD-AC1B-2A44CBB96C1E}" type="slidenum">
              <a:rPr lang="en-US" smtClean="0"/>
              <a:t>‹#›</a:t>
            </a:fld>
            <a:endParaRPr lang="en-US"/>
          </a:p>
        </p:txBody>
      </p:sp>
    </p:spTree>
    <p:extLst>
      <p:ext uri="{BB962C8B-B14F-4D97-AF65-F5344CB8AC3E}">
        <p14:creationId xmlns:p14="http://schemas.microsoft.com/office/powerpoint/2010/main" val="350665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11979A-E7A1-43DB-8FF9-1E50D3D6A35F}" type="datetime1">
              <a:rPr lang="en-US" smtClean="0"/>
              <a:t>10/23/2019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EA8A14-C905-4F87-85C6-6D1DC8760D70}" type="slidenum">
              <a:rPr lang="en-US" smtClean="0"/>
              <a:t>‹#›</a:t>
            </a:fld>
            <a:endParaRPr lang="en-US"/>
          </a:p>
        </p:txBody>
      </p:sp>
    </p:spTree>
    <p:extLst>
      <p:ext uri="{BB962C8B-B14F-4D97-AF65-F5344CB8AC3E}">
        <p14:creationId xmlns:p14="http://schemas.microsoft.com/office/powerpoint/2010/main" val="2242061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35F8EF-92FC-4522-8C6F-C80992207B67}" type="datetime1">
              <a:rPr lang="en-US" smtClean="0"/>
              <a:t>10/23/2019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EA8A14-C905-4F87-85C6-6D1DC8760D70}" type="slidenum">
              <a:rPr lang="en-US" smtClean="0"/>
              <a:t>‹#›</a:t>
            </a:fld>
            <a:endParaRPr lang="en-US"/>
          </a:p>
        </p:txBody>
      </p:sp>
    </p:spTree>
    <p:extLst>
      <p:ext uri="{BB962C8B-B14F-4D97-AF65-F5344CB8AC3E}">
        <p14:creationId xmlns:p14="http://schemas.microsoft.com/office/powerpoint/2010/main" val="2797215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8DF6B2-7DF9-4C9C-8480-A0C807E692F3}" type="datetime1">
              <a:rPr lang="en-US" smtClean="0"/>
              <a:t>10/23/2019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EA8A14-C905-4F87-85C6-6D1DC8760D70}" type="slidenum">
              <a:rPr lang="en-US" smtClean="0"/>
              <a:t>‹#›</a:t>
            </a:fld>
            <a:endParaRPr lang="en-US"/>
          </a:p>
        </p:txBody>
      </p:sp>
    </p:spTree>
    <p:extLst>
      <p:ext uri="{BB962C8B-B14F-4D97-AF65-F5344CB8AC3E}">
        <p14:creationId xmlns:p14="http://schemas.microsoft.com/office/powerpoint/2010/main" val="2833250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3CDB9C-19DA-4820-9DF3-556333552E68}" type="datetime1">
              <a:rPr lang="en-US" smtClean="0"/>
              <a:t>10/23/2019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EA8A14-C905-4F87-85C6-6D1DC8760D70}" type="slidenum">
              <a:rPr lang="en-US" smtClean="0"/>
              <a:t>‹#›</a:t>
            </a:fld>
            <a:endParaRPr lang="en-US"/>
          </a:p>
        </p:txBody>
      </p:sp>
    </p:spTree>
    <p:extLst>
      <p:ext uri="{BB962C8B-B14F-4D97-AF65-F5344CB8AC3E}">
        <p14:creationId xmlns:p14="http://schemas.microsoft.com/office/powerpoint/2010/main" val="2174523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AB5FF2-BBAE-43EB-BEEB-BFE9DE81E359}" type="datetime1">
              <a:rPr lang="en-US" smtClean="0"/>
              <a:t>10/23/2019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EA8A14-C905-4F87-85C6-6D1DC8760D70}" type="slidenum">
              <a:rPr lang="en-US" smtClean="0"/>
              <a:t>‹#›</a:t>
            </a:fld>
            <a:endParaRPr lang="en-US"/>
          </a:p>
        </p:txBody>
      </p:sp>
    </p:spTree>
    <p:extLst>
      <p:ext uri="{BB962C8B-B14F-4D97-AF65-F5344CB8AC3E}">
        <p14:creationId xmlns:p14="http://schemas.microsoft.com/office/powerpoint/2010/main" val="3394218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B01B01A-D2A8-4550-9270-16930FB25366}" type="datetime1">
              <a:rPr lang="en-US" smtClean="0"/>
              <a:t>10/23/2019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EA8A14-C905-4F87-85C6-6D1DC8760D70}" type="slidenum">
              <a:rPr lang="en-US" smtClean="0"/>
              <a:t>‹#›</a:t>
            </a:fld>
            <a:endParaRPr lang="en-US"/>
          </a:p>
        </p:txBody>
      </p:sp>
    </p:spTree>
    <p:extLst>
      <p:ext uri="{BB962C8B-B14F-4D97-AF65-F5344CB8AC3E}">
        <p14:creationId xmlns:p14="http://schemas.microsoft.com/office/powerpoint/2010/main" val="2320959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D937BC-95AC-4302-BCF4-424D253B2173}" type="datetime1">
              <a:rPr lang="en-US" smtClean="0"/>
              <a:t>10/23/2019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EA8A14-C905-4F87-85C6-6D1DC8760D70}" type="slidenum">
              <a:rPr lang="en-US" smtClean="0"/>
              <a:t>‹#›</a:t>
            </a:fld>
            <a:endParaRPr lang="en-US"/>
          </a:p>
        </p:txBody>
      </p:sp>
    </p:spTree>
    <p:extLst>
      <p:ext uri="{BB962C8B-B14F-4D97-AF65-F5344CB8AC3E}">
        <p14:creationId xmlns:p14="http://schemas.microsoft.com/office/powerpoint/2010/main" val="29173033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D80ED5-F381-4CCA-A11E-9745BBEEDC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B3D581-CABD-45FB-98AB-B0C65229C7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A2C6F5-0A83-408F-9879-D7067C9F6D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D8EAC8-2041-45E6-8FA1-4DD2604C42CF}" type="datetime1">
              <a:rPr lang="en-US" smtClean="0"/>
              <a:t>10/23/2019</a:t>
            </a:fld>
            <a:endParaRPr lang="en-US"/>
          </a:p>
        </p:txBody>
      </p:sp>
      <p:sp>
        <p:nvSpPr>
          <p:cNvPr id="5" name="Footer Placeholder 4">
            <a:extLst>
              <a:ext uri="{FF2B5EF4-FFF2-40B4-BE49-F238E27FC236}">
                <a16:creationId xmlns:a16="http://schemas.microsoft.com/office/drawing/2014/main" id="{9CB20812-0DE6-4346-B231-83F6452BB3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C2A1BB-9921-4FE1-8877-794D2C8A9A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B61D65-967F-4347-AAD4-2B74EAD2042A}" type="slidenum">
              <a:rPr lang="en-US" smtClean="0"/>
              <a:t>‹#›</a:t>
            </a:fld>
            <a:endParaRPr lang="en-US"/>
          </a:p>
        </p:txBody>
      </p:sp>
    </p:spTree>
    <p:extLst>
      <p:ext uri="{BB962C8B-B14F-4D97-AF65-F5344CB8AC3E}">
        <p14:creationId xmlns:p14="http://schemas.microsoft.com/office/powerpoint/2010/main" val="13461032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85E94FF-F078-47E3-9A63-5621FB68D326}" type="datetime1">
              <a:rPr lang="en-US" smtClean="0"/>
              <a:t>10/23/2019</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D3AAA4E2-25B7-48DD-AC1B-2A44CBB96C1E}" type="slidenum">
              <a:rPr lang="en-US" smtClean="0"/>
              <a:t>‹#›</a:t>
            </a:fld>
            <a:endParaRPr lang="en-US"/>
          </a:p>
        </p:txBody>
      </p:sp>
    </p:spTree>
    <p:extLst>
      <p:ext uri="{BB962C8B-B14F-4D97-AF65-F5344CB8AC3E}">
        <p14:creationId xmlns:p14="http://schemas.microsoft.com/office/powerpoint/2010/main" val="38273384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zbigatron.com/mapping-camera-coordinates-to-a-2d-floor-plan/" TargetMode="External"/><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31.png"/><Relationship Id="rId7" Type="http://schemas.openxmlformats.org/officeDocument/2006/relationships/image" Target="../media/image7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0.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90.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3BBEB9-A784-4CDF-9DDF-A7DDFA64970C}"/>
              </a:ext>
            </a:extLst>
          </p:cNvPr>
          <p:cNvSpPr txBox="1"/>
          <p:nvPr/>
        </p:nvSpPr>
        <p:spPr>
          <a:xfrm>
            <a:off x="-1533974" y="154628"/>
            <a:ext cx="813300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Century Schoolbook" panose="02040604050505020304"/>
                <a:ea typeface="+mn-ea"/>
                <a:cs typeface="+mn-cs"/>
              </a:rPr>
              <a:t>EE 74099 / EN 74099 Research Project</a:t>
            </a:r>
          </a:p>
        </p:txBody>
      </p:sp>
      <p:sp>
        <p:nvSpPr>
          <p:cNvPr id="6" name="TextBox 5">
            <a:extLst>
              <a:ext uri="{FF2B5EF4-FFF2-40B4-BE49-F238E27FC236}">
                <a16:creationId xmlns:a16="http://schemas.microsoft.com/office/drawing/2014/main" id="{F727DAD8-BEA4-45B8-88FE-0ACFA9CACF15}"/>
              </a:ext>
            </a:extLst>
          </p:cNvPr>
          <p:cNvSpPr txBox="1"/>
          <p:nvPr/>
        </p:nvSpPr>
        <p:spPr>
          <a:xfrm>
            <a:off x="280042" y="4248318"/>
            <a:ext cx="11793277"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Century Schoolbook" panose="02040604050505020304"/>
                <a:ea typeface="+mn-ea"/>
                <a:cs typeface="+mn-cs"/>
              </a:rPr>
              <a:t>Members: </a:t>
            </a:r>
          </a:p>
          <a:p>
            <a:pPr lvl="0" algn="ctr" defTabSz="457200">
              <a:defRPr/>
            </a:pPr>
            <a:r>
              <a:rPr kumimoji="0" lang="en-US" sz="2000" i="0" u="none" strike="noStrike" kern="1200" cap="none" spc="0" normalizeH="0" baseline="0" noProof="0" dirty="0">
                <a:ln>
                  <a:noFill/>
                </a:ln>
                <a:uLnTx/>
                <a:uFillTx/>
                <a:latin typeface="Century Schoolbook" panose="02040604050505020304"/>
              </a:rPr>
              <a:t>ANFM. Begum, GSU. Ahmadh &amp;</a:t>
            </a:r>
            <a:r>
              <a:rPr kumimoji="0" lang="en-US" sz="2000" i="0" u="none" strike="noStrike" kern="1200" cap="none" spc="0" normalizeH="0" noProof="0" dirty="0">
                <a:ln>
                  <a:noFill/>
                </a:ln>
                <a:uLnTx/>
                <a:uFillTx/>
                <a:latin typeface="Century Schoolbook" panose="02040604050505020304"/>
              </a:rPr>
              <a:t> </a:t>
            </a:r>
            <a:r>
              <a:rPr kumimoji="0" lang="en-US" sz="2000" i="0" u="none" strike="noStrike" kern="1200" cap="none" spc="0" normalizeH="0" baseline="0" noProof="0" dirty="0">
                <a:ln>
                  <a:noFill/>
                </a:ln>
                <a:uLnTx/>
                <a:uFillTx/>
                <a:latin typeface="Century Schoolbook" panose="02040604050505020304"/>
              </a:rPr>
              <a:t>IIS. </a:t>
            </a:r>
            <a:r>
              <a:rPr kumimoji="0" lang="en-US" sz="2000" i="0" u="none" strike="noStrike" kern="1200" cap="none" spc="0" normalizeH="0" baseline="0" noProof="0" dirty="0" err="1">
                <a:ln>
                  <a:noFill/>
                </a:ln>
                <a:uLnTx/>
                <a:uFillTx/>
                <a:latin typeface="Century Schoolbook" panose="02040604050505020304"/>
              </a:rPr>
              <a:t>Prema</a:t>
            </a:r>
            <a:r>
              <a:rPr kumimoji="0" lang="en-US" sz="2000" i="0" u="none" strike="noStrike" kern="1200" cap="none" spc="0" normalizeH="0" baseline="0" noProof="0" dirty="0">
                <a:ln>
                  <a:noFill/>
                </a:ln>
                <a:uLnTx/>
                <a:uFillTx/>
                <a:latin typeface="Century Schoolbook" panose="02040604050505020304"/>
              </a:rPr>
              <a:t> Sri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effectLst/>
              <a:uLnTx/>
              <a:uFillTx/>
              <a:latin typeface="Century Schoolbook" panose="02040604050505020304"/>
              <a:ea typeface="+mn-ea"/>
              <a:cs typeface="+mn-cs"/>
            </a:endParaRPr>
          </a:p>
        </p:txBody>
      </p:sp>
      <p:sp>
        <p:nvSpPr>
          <p:cNvPr id="7" name="Rectangle 6"/>
          <p:cNvSpPr/>
          <p:nvPr/>
        </p:nvSpPr>
        <p:spPr>
          <a:xfrm>
            <a:off x="752610" y="607905"/>
            <a:ext cx="10798627"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w="0"/>
                <a:uLnTx/>
                <a:uFillTx/>
                <a:latin typeface="Century Schoolbook" panose="02040604050505020304"/>
                <a:ea typeface="+mn-ea"/>
                <a:cs typeface="+mn-cs"/>
              </a:rPr>
              <a:t>Proposal Presentation For The Final Year Project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w="0"/>
                <a:uLnTx/>
                <a:uFillTx/>
                <a:latin typeface="Century Schoolbook" panose="02040604050505020304"/>
                <a:ea typeface="+mn-ea"/>
                <a:cs typeface="+mn-cs"/>
              </a:rPr>
              <a:t>12.07.2019</a:t>
            </a:r>
          </a:p>
        </p:txBody>
      </p:sp>
      <p:sp>
        <p:nvSpPr>
          <p:cNvPr id="8" name="TextBox 7">
            <a:extLst>
              <a:ext uri="{FF2B5EF4-FFF2-40B4-BE49-F238E27FC236}">
                <a16:creationId xmlns:a16="http://schemas.microsoft.com/office/drawing/2014/main" id="{773BBEB9-A784-4CDF-9DDF-A7DDFA64970C}"/>
              </a:ext>
            </a:extLst>
          </p:cNvPr>
          <p:cNvSpPr txBox="1"/>
          <p:nvPr/>
        </p:nvSpPr>
        <p:spPr>
          <a:xfrm>
            <a:off x="280042" y="5012737"/>
            <a:ext cx="11631913"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dirty="0">
                <a:latin typeface="Century Schoolbook" panose="02040604050505020304"/>
              </a:rPr>
              <a:t>Supervised by :</a:t>
            </a:r>
            <a:br>
              <a:rPr lang="en-US" b="1" dirty="0">
                <a:latin typeface="Century Schoolbook" panose="02040604050505020304"/>
              </a:rPr>
            </a:br>
            <a:r>
              <a:rPr kumimoji="0" lang="en-US" b="0" i="0" u="none" strike="noStrike" kern="1200" cap="none" spc="0" normalizeH="0" baseline="0" noProof="0" dirty="0">
                <a:ln>
                  <a:noFill/>
                </a:ln>
                <a:effectLst/>
                <a:uLnTx/>
                <a:uFillTx/>
                <a:latin typeface="Century Schoolbook" panose="02040604050505020304"/>
              </a:rPr>
              <a:t>Dr. WGCW Kumara &amp;</a:t>
            </a:r>
            <a:r>
              <a:rPr kumimoji="0" lang="en-US" b="0" i="0" u="none" strike="noStrike" kern="1200" cap="none" spc="0" normalizeH="0" noProof="0" dirty="0">
                <a:ln>
                  <a:noFill/>
                </a:ln>
                <a:effectLst/>
                <a:uLnTx/>
                <a:uFillTx/>
                <a:latin typeface="Century Schoolbook" panose="02040604050505020304"/>
              </a:rPr>
              <a:t> </a:t>
            </a:r>
            <a:r>
              <a:rPr lang="en-US" dirty="0">
                <a:latin typeface="Century Schoolbook" panose="02040604050505020304"/>
              </a:rPr>
              <a:t>Eng. MFM. Abdul </a:t>
            </a:r>
            <a:r>
              <a:rPr lang="en-US" dirty="0" err="1">
                <a:latin typeface="Century Schoolbook" panose="02040604050505020304"/>
              </a:rPr>
              <a:t>Cader</a:t>
            </a:r>
            <a:endParaRPr lang="en-US" dirty="0">
              <a:latin typeface="Century Schoolbook" panose="02040604050505020304"/>
            </a:endParaRPr>
          </a:p>
        </p:txBody>
      </p:sp>
      <p:sp>
        <p:nvSpPr>
          <p:cNvPr id="2" name="Rectangle 1"/>
          <p:cNvSpPr/>
          <p:nvPr/>
        </p:nvSpPr>
        <p:spPr>
          <a:xfrm>
            <a:off x="280041" y="1998907"/>
            <a:ext cx="11631913" cy="1569660"/>
          </a:xfrm>
          <a:prstGeom prst="rect">
            <a:avLst/>
          </a:prstGeom>
        </p:spPr>
        <p:txBody>
          <a:bodyPr wrap="square">
            <a:spAutoFit/>
          </a:bodyPr>
          <a:lstStyle/>
          <a:p>
            <a:pPr lvl="0" algn="ctr" defTabSz="457200">
              <a:defRPr/>
            </a:pPr>
            <a:r>
              <a:rPr lang="en-US" sz="2400" b="1" dirty="0">
                <a:latin typeface="Century Schoolbook" panose="02040604050505020304"/>
              </a:rPr>
              <a:t>Project title:</a:t>
            </a:r>
            <a:br>
              <a:rPr lang="en-US" sz="2400" b="1" dirty="0">
                <a:latin typeface="Century Schoolbook" panose="02040604050505020304"/>
              </a:rPr>
            </a:br>
            <a:r>
              <a:rPr lang="en-US" sz="3600" dirty="0"/>
              <a:t>Order Management System And Vision Based Autonomous Delivery Robot For Restaurants</a:t>
            </a:r>
          </a:p>
        </p:txBody>
      </p:sp>
      <p:sp>
        <p:nvSpPr>
          <p:cNvPr id="9" name="TextBox 8">
            <a:extLst>
              <a:ext uri="{FF2B5EF4-FFF2-40B4-BE49-F238E27FC236}">
                <a16:creationId xmlns:a16="http://schemas.microsoft.com/office/drawing/2014/main" id="{773BBEB9-A784-4CDF-9DDF-A7DDFA64970C}"/>
              </a:ext>
            </a:extLst>
          </p:cNvPr>
          <p:cNvSpPr txBox="1"/>
          <p:nvPr/>
        </p:nvSpPr>
        <p:spPr>
          <a:xfrm>
            <a:off x="55923" y="5829224"/>
            <a:ext cx="12192000" cy="101566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Century Schoolbook" panose="02040604050505020304"/>
                <a:ea typeface="+mn-ea"/>
                <a:cs typeface="+mn-cs"/>
              </a:rPr>
              <a:t>Department</a:t>
            </a:r>
            <a:r>
              <a:rPr kumimoji="0" lang="en-US" sz="2000" b="0" i="0" u="none" strike="noStrike" kern="1200" cap="none" spc="0" normalizeH="0" noProof="0" dirty="0">
                <a:ln>
                  <a:noFill/>
                </a:ln>
                <a:effectLst/>
                <a:uLnTx/>
                <a:uFillTx/>
                <a:latin typeface="Century Schoolbook" panose="02040604050505020304"/>
                <a:ea typeface="+mn-ea"/>
                <a:cs typeface="+mn-cs"/>
              </a:rPr>
              <a:t> of Electrical and Telecommunications Engineering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aseline="0" dirty="0">
                <a:latin typeface="Century Schoolbook" panose="02040604050505020304"/>
              </a:rPr>
              <a:t>Faculty of</a:t>
            </a:r>
            <a:r>
              <a:rPr lang="en-US" sz="2000" dirty="0">
                <a:latin typeface="Century Schoolbook" panose="02040604050505020304"/>
              </a:rPr>
              <a:t> Engineering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Century Schoolbook" panose="02040604050505020304"/>
                <a:ea typeface="+mn-ea"/>
                <a:cs typeface="+mn-cs"/>
              </a:rPr>
              <a:t>South</a:t>
            </a:r>
            <a:r>
              <a:rPr kumimoji="0" lang="en-US" sz="2000" b="0" i="0" u="none" strike="noStrike" kern="1200" cap="none" spc="0" normalizeH="0" noProof="0" dirty="0">
                <a:ln>
                  <a:noFill/>
                </a:ln>
                <a:effectLst/>
                <a:uLnTx/>
                <a:uFillTx/>
                <a:latin typeface="Century Schoolbook" panose="02040604050505020304"/>
                <a:ea typeface="+mn-ea"/>
                <a:cs typeface="+mn-cs"/>
              </a:rPr>
              <a:t> Eastern University of Sri Lanka</a:t>
            </a:r>
            <a:endParaRPr kumimoji="0" lang="en-US" sz="2000" b="0" i="0" u="none" strike="noStrike" kern="1200" cap="none" spc="0" normalizeH="0" baseline="0" noProof="0" dirty="0">
              <a:ln>
                <a:noFill/>
              </a:ln>
              <a:effectLst/>
              <a:uLnTx/>
              <a:uFillTx/>
              <a:latin typeface="Century Schoolbook" panose="02040604050505020304"/>
              <a:ea typeface="+mn-ea"/>
              <a:cs typeface="+mn-cs"/>
            </a:endParaRPr>
          </a:p>
        </p:txBody>
      </p:sp>
      <p:cxnSp>
        <p:nvCxnSpPr>
          <p:cNvPr id="4" name="Straight Connector 3"/>
          <p:cNvCxnSpPr/>
          <p:nvPr/>
        </p:nvCxnSpPr>
        <p:spPr>
          <a:xfrm>
            <a:off x="638522" y="5810711"/>
            <a:ext cx="11026802"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638522" y="4248318"/>
            <a:ext cx="1102680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38176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639E40-1464-40DE-A4C9-F51823E02C9D}"/>
              </a:ext>
            </a:extLst>
          </p:cNvPr>
          <p:cNvSpPr>
            <a:spLocks noGrp="1"/>
          </p:cNvSpPr>
          <p:nvPr>
            <p:ph idx="1"/>
          </p:nvPr>
        </p:nvSpPr>
        <p:spPr>
          <a:xfrm>
            <a:off x="838200" y="383191"/>
            <a:ext cx="10515600" cy="1534510"/>
          </a:xfrm>
        </p:spPr>
        <p:txBody>
          <a:bodyPr>
            <a:normAutofit/>
          </a:bodyPr>
          <a:lstStyle/>
          <a:p>
            <a:r>
              <a:rPr lang="en-US" sz="2400" dirty="0"/>
              <a:t>User can go for ordering page by tapping “Order” menu while admin can login through by tapping “Admin” menu.</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13" name="Slide Number Placeholder 12">
            <a:extLst>
              <a:ext uri="{FF2B5EF4-FFF2-40B4-BE49-F238E27FC236}">
                <a16:creationId xmlns:a16="http://schemas.microsoft.com/office/drawing/2014/main" id="{436C7741-2972-43F9-B012-7276F551D3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2F8C18-F636-4863-AC7B-6D1A997072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151E9342-3532-489A-896F-4170FF9BDDF2}"/>
              </a:ext>
            </a:extLst>
          </p:cNvPr>
          <p:cNvPicPr>
            <a:picLocks noChangeAspect="1"/>
          </p:cNvPicPr>
          <p:nvPr/>
        </p:nvPicPr>
        <p:blipFill rotWithShape="1">
          <a:blip r:embed="rId2"/>
          <a:srcRect l="50000" t="5739" b="10985"/>
          <a:stretch/>
        </p:blipFill>
        <p:spPr>
          <a:xfrm>
            <a:off x="3658120" y="1155700"/>
            <a:ext cx="4875758" cy="456565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E713EF3-C44C-4E9A-9F02-37D0711866E7}"/>
              </a:ext>
            </a:extLst>
          </p:cNvPr>
          <p:cNvSpPr txBox="1"/>
          <p:nvPr/>
        </p:nvSpPr>
        <p:spPr>
          <a:xfrm>
            <a:off x="5033111" y="5848350"/>
            <a:ext cx="21257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Figure </a:t>
            </a:r>
            <a:r>
              <a:rPr lang="en-US" dirty="0">
                <a:solidFill>
                  <a:prstClr val="black"/>
                </a:solidFill>
                <a:latin typeface="Calibri" panose="020F0502020204030204"/>
              </a:rPr>
              <a:t>3</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Home page</a:t>
            </a:r>
          </a:p>
        </p:txBody>
      </p:sp>
    </p:spTree>
    <p:extLst>
      <p:ext uri="{BB962C8B-B14F-4D97-AF65-F5344CB8AC3E}">
        <p14:creationId xmlns:p14="http://schemas.microsoft.com/office/powerpoint/2010/main" val="4974780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C99287-7AE7-484A-84E4-8A068923CBD6}"/>
              </a:ext>
            </a:extLst>
          </p:cNvPr>
          <p:cNvSpPr>
            <a:spLocks noGrp="1"/>
          </p:cNvSpPr>
          <p:nvPr>
            <p:ph idx="1"/>
          </p:nvPr>
        </p:nvSpPr>
        <p:spPr>
          <a:xfrm>
            <a:off x="1018504" y="594060"/>
            <a:ext cx="10515600" cy="4351338"/>
          </a:xfrm>
        </p:spPr>
        <p:txBody>
          <a:bodyPr>
            <a:normAutofit/>
          </a:bodyPr>
          <a:lstStyle/>
          <a:p>
            <a:r>
              <a:rPr lang="en-US" sz="2400" dirty="0"/>
              <a:t>Admin can update their valid username and password in database. Hence no one can enter the admin page by login. If we enter the correct password server will check the details in database and it will allow to the admin page.</a:t>
            </a:r>
          </a:p>
          <a:p>
            <a:r>
              <a:rPr lang="en-US" sz="2400" dirty="0"/>
              <a:t>Login page decides who will be going to use the web application.</a:t>
            </a:r>
          </a:p>
          <a:p>
            <a:endParaRPr lang="en-US" sz="2400" dirty="0"/>
          </a:p>
        </p:txBody>
      </p:sp>
      <p:sp>
        <p:nvSpPr>
          <p:cNvPr id="9" name="Slide Number Placeholder 8">
            <a:extLst>
              <a:ext uri="{FF2B5EF4-FFF2-40B4-BE49-F238E27FC236}">
                <a16:creationId xmlns:a16="http://schemas.microsoft.com/office/drawing/2014/main" id="{80E40518-48C5-477C-A481-9B4AA9765A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2F8C18-F636-4863-AC7B-6D1A997072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D95FE1C5-33B9-4F39-BBA8-478945FCE744}"/>
              </a:ext>
            </a:extLst>
          </p:cNvPr>
          <p:cNvPicPr>
            <a:picLocks noChangeAspect="1"/>
          </p:cNvPicPr>
          <p:nvPr/>
        </p:nvPicPr>
        <p:blipFill>
          <a:blip r:embed="rId2"/>
          <a:stretch>
            <a:fillRect/>
          </a:stretch>
        </p:blipFill>
        <p:spPr>
          <a:xfrm>
            <a:off x="3428876" y="2243560"/>
            <a:ext cx="5334245" cy="3575386"/>
          </a:xfrm>
          <a:prstGeom prst="rect">
            <a:avLst/>
          </a:prstGeom>
        </p:spPr>
      </p:pic>
      <p:sp>
        <p:nvSpPr>
          <p:cNvPr id="8" name="TextBox 7">
            <a:extLst>
              <a:ext uri="{FF2B5EF4-FFF2-40B4-BE49-F238E27FC236}">
                <a16:creationId xmlns:a16="http://schemas.microsoft.com/office/drawing/2014/main" id="{22079941-4DD1-48F2-8ACB-39C2A10C7F9A}"/>
              </a:ext>
            </a:extLst>
          </p:cNvPr>
          <p:cNvSpPr txBox="1"/>
          <p:nvPr/>
        </p:nvSpPr>
        <p:spPr>
          <a:xfrm>
            <a:off x="3229541" y="5818946"/>
            <a:ext cx="57329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Figure </a:t>
            </a:r>
            <a:r>
              <a:rPr lang="en-US" noProof="0" dirty="0">
                <a:solidFill>
                  <a:prstClr val="black"/>
                </a:solidFill>
                <a:latin typeface="Calibri" panose="020F0502020204030204"/>
              </a:rPr>
              <a:t>4</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login window for enter to the administration page</a:t>
            </a:r>
          </a:p>
        </p:txBody>
      </p:sp>
    </p:spTree>
    <p:extLst>
      <p:ext uri="{BB962C8B-B14F-4D97-AF65-F5344CB8AC3E}">
        <p14:creationId xmlns:p14="http://schemas.microsoft.com/office/powerpoint/2010/main" val="11527675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1473D5-ED12-444C-A0DF-7B28874BC6B6}"/>
              </a:ext>
            </a:extLst>
          </p:cNvPr>
          <p:cNvSpPr>
            <a:spLocks noGrp="1"/>
          </p:cNvSpPr>
          <p:nvPr>
            <p:ph idx="1"/>
          </p:nvPr>
        </p:nvSpPr>
        <p:spPr>
          <a:xfrm>
            <a:off x="838200" y="524859"/>
            <a:ext cx="10515600" cy="4351338"/>
          </a:xfrm>
        </p:spPr>
        <p:txBody>
          <a:bodyPr>
            <a:normAutofit/>
          </a:bodyPr>
          <a:lstStyle/>
          <a:p>
            <a:r>
              <a:rPr lang="en-US" sz="2400" dirty="0"/>
              <a:t>Admin should be responsible for updating the food availability and the order details in the database. Then it will be shown in customer’s ordering page.</a:t>
            </a:r>
          </a:p>
          <a:p>
            <a:r>
              <a:rPr lang="en-US" sz="2400" dirty="0"/>
              <a:t>Selected foods by customer can be send through the admin page by getting data from database.</a:t>
            </a:r>
          </a:p>
          <a:p>
            <a:endParaRPr lang="en-US" sz="2400" dirty="0"/>
          </a:p>
        </p:txBody>
      </p:sp>
      <p:sp>
        <p:nvSpPr>
          <p:cNvPr id="13" name="Slide Number Placeholder 12">
            <a:extLst>
              <a:ext uri="{FF2B5EF4-FFF2-40B4-BE49-F238E27FC236}">
                <a16:creationId xmlns:a16="http://schemas.microsoft.com/office/drawing/2014/main" id="{F4C85AF1-C1DB-4AF4-815A-1A690BDFB9C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2F8C18-F636-4863-AC7B-6D1A997072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A957FA87-9CF6-4B09-876F-47D8F34CA795}"/>
              </a:ext>
            </a:extLst>
          </p:cNvPr>
          <p:cNvPicPr>
            <a:picLocks noChangeAspect="1"/>
          </p:cNvPicPr>
          <p:nvPr/>
        </p:nvPicPr>
        <p:blipFill rotWithShape="1">
          <a:blip r:embed="rId2"/>
          <a:srcRect l="50000" t="-306" b="48285"/>
          <a:stretch/>
        </p:blipFill>
        <p:spPr>
          <a:xfrm>
            <a:off x="2631884" y="1989440"/>
            <a:ext cx="6928232" cy="4052627"/>
          </a:xfrm>
          <a:prstGeom prst="rect">
            <a:avLst/>
          </a:prstGeom>
        </p:spPr>
      </p:pic>
      <p:sp>
        <p:nvSpPr>
          <p:cNvPr id="9" name="TextBox 8">
            <a:extLst>
              <a:ext uri="{FF2B5EF4-FFF2-40B4-BE49-F238E27FC236}">
                <a16:creationId xmlns:a16="http://schemas.microsoft.com/office/drawing/2014/main" id="{9271EF4D-EDDE-4334-9C3F-605CA555F5AE}"/>
              </a:ext>
            </a:extLst>
          </p:cNvPr>
          <p:cNvSpPr txBox="1"/>
          <p:nvPr/>
        </p:nvSpPr>
        <p:spPr>
          <a:xfrm>
            <a:off x="3980709" y="6042067"/>
            <a:ext cx="42305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Figure </a:t>
            </a:r>
            <a:r>
              <a:rPr lang="en-US" dirty="0">
                <a:solidFill>
                  <a:prstClr val="black"/>
                </a:solidFill>
                <a:latin typeface="Calibri" panose="020F0502020204030204"/>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food order list in the user window</a:t>
            </a:r>
          </a:p>
        </p:txBody>
      </p:sp>
    </p:spTree>
    <p:extLst>
      <p:ext uri="{BB962C8B-B14F-4D97-AF65-F5344CB8AC3E}">
        <p14:creationId xmlns:p14="http://schemas.microsoft.com/office/powerpoint/2010/main" val="5742918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AD147E-7EDA-4635-8822-68E0A9EF57FD}"/>
              </a:ext>
            </a:extLst>
          </p:cNvPr>
          <p:cNvSpPr>
            <a:spLocks noGrp="1"/>
          </p:cNvSpPr>
          <p:nvPr>
            <p:ph type="sldNum" sz="quarter" idx="12"/>
          </p:nvPr>
        </p:nvSpPr>
        <p:spPr/>
        <p:txBody>
          <a:bodyPr/>
          <a:lstStyle/>
          <a:p>
            <a:fld id="{6AB61D65-967F-4347-AAD4-2B74EAD2042A}" type="slidenum">
              <a:rPr lang="en-US" smtClean="0"/>
              <a:t>13</a:t>
            </a:fld>
            <a:endParaRPr lang="en-US"/>
          </a:p>
        </p:txBody>
      </p:sp>
      <p:pic>
        <p:nvPicPr>
          <p:cNvPr id="8" name="Picture 7">
            <a:extLst>
              <a:ext uri="{FF2B5EF4-FFF2-40B4-BE49-F238E27FC236}">
                <a16:creationId xmlns:a16="http://schemas.microsoft.com/office/drawing/2014/main" id="{AF65457A-2A89-447D-949C-5993264B2B84}"/>
              </a:ext>
            </a:extLst>
          </p:cNvPr>
          <p:cNvPicPr>
            <a:picLocks noChangeAspect="1"/>
          </p:cNvPicPr>
          <p:nvPr/>
        </p:nvPicPr>
        <p:blipFill rotWithShape="1">
          <a:blip r:embed="rId2"/>
          <a:srcRect l="2026" t="32459" r="52771" b="28458"/>
          <a:stretch/>
        </p:blipFill>
        <p:spPr>
          <a:xfrm>
            <a:off x="4058325" y="1294959"/>
            <a:ext cx="4075350" cy="1981083"/>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C2F8687-E4ED-449D-9000-EC48C3AE880B}"/>
              </a:ext>
            </a:extLst>
          </p:cNvPr>
          <p:cNvPicPr>
            <a:picLocks noChangeAspect="1"/>
          </p:cNvPicPr>
          <p:nvPr/>
        </p:nvPicPr>
        <p:blipFill rotWithShape="1">
          <a:blip r:embed="rId3"/>
          <a:srcRect l="17790" t="31672" r="12647" b="28441"/>
          <a:stretch/>
        </p:blipFill>
        <p:spPr>
          <a:xfrm>
            <a:off x="2603500" y="3691041"/>
            <a:ext cx="6980219" cy="2250310"/>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793CDD8D-45D9-4287-B55F-C89B19A1B98B}"/>
              </a:ext>
            </a:extLst>
          </p:cNvPr>
          <p:cNvSpPr txBox="1"/>
          <p:nvPr/>
        </p:nvSpPr>
        <p:spPr>
          <a:xfrm>
            <a:off x="614112" y="417353"/>
            <a:ext cx="4725333" cy="769441"/>
          </a:xfrm>
          <a:prstGeom prst="rect">
            <a:avLst/>
          </a:prstGeom>
          <a:noFill/>
        </p:spPr>
        <p:txBody>
          <a:bodyPr wrap="none" rtlCol="0">
            <a:spAutoFit/>
          </a:bodyPr>
          <a:lstStyle/>
          <a:p>
            <a:r>
              <a:rPr lang="en-US" sz="4400" b="1" dirty="0"/>
              <a:t>Gantt chart of OMS</a:t>
            </a:r>
          </a:p>
        </p:txBody>
      </p:sp>
      <p:sp>
        <p:nvSpPr>
          <p:cNvPr id="11" name="TextBox 10">
            <a:extLst>
              <a:ext uri="{FF2B5EF4-FFF2-40B4-BE49-F238E27FC236}">
                <a16:creationId xmlns:a16="http://schemas.microsoft.com/office/drawing/2014/main" id="{BAA7935B-F880-44A3-94CD-BB4CADFBCF37}"/>
              </a:ext>
            </a:extLst>
          </p:cNvPr>
          <p:cNvSpPr txBox="1"/>
          <p:nvPr/>
        </p:nvSpPr>
        <p:spPr>
          <a:xfrm>
            <a:off x="5113101" y="6071315"/>
            <a:ext cx="19657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Figure 5: Time line </a:t>
            </a:r>
          </a:p>
        </p:txBody>
      </p:sp>
    </p:spTree>
    <p:extLst>
      <p:ext uri="{BB962C8B-B14F-4D97-AF65-F5344CB8AC3E}">
        <p14:creationId xmlns:p14="http://schemas.microsoft.com/office/powerpoint/2010/main" val="3161190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72148"/>
            <a:ext cx="10515600" cy="1325563"/>
          </a:xfrm>
        </p:spPr>
        <p:txBody>
          <a:bodyPr>
            <a:normAutofit/>
          </a:bodyPr>
          <a:lstStyle/>
          <a:p>
            <a:pPr algn="ctr"/>
            <a:r>
              <a:rPr lang="en-US" b="1" dirty="0">
                <a:latin typeface="Adobe Gothic Std B" panose="020B0800000000000000" pitchFamily="34" charset="-128"/>
                <a:ea typeface="Adobe Gothic Std B" panose="020B0800000000000000" pitchFamily="34" charset="-128"/>
              </a:rPr>
              <a:t>EXTERNAL VISION BASED NAVIGATION AND PATH PLANNING</a:t>
            </a:r>
          </a:p>
        </p:txBody>
      </p:sp>
      <p:sp>
        <p:nvSpPr>
          <p:cNvPr id="4" name="Slide Number Placeholder 3"/>
          <p:cNvSpPr>
            <a:spLocks noGrp="1"/>
          </p:cNvSpPr>
          <p:nvPr>
            <p:ph type="sldNum" sz="quarter" idx="12"/>
          </p:nvPr>
        </p:nvSpPr>
        <p:spPr/>
        <p:txBody>
          <a:bodyPr/>
          <a:lstStyle/>
          <a:p>
            <a:fld id="{BBEA8A14-C905-4F87-85C6-6D1DC8760D70}" type="slidenum">
              <a:rPr lang="en-US" smtClean="0"/>
              <a:t>14</a:t>
            </a:fld>
            <a:endParaRPr lang="en-US"/>
          </a:p>
        </p:txBody>
      </p:sp>
    </p:spTree>
    <p:extLst>
      <p:ext uri="{BB962C8B-B14F-4D97-AF65-F5344CB8AC3E}">
        <p14:creationId xmlns:p14="http://schemas.microsoft.com/office/powerpoint/2010/main" val="36886196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0368"/>
            <a:ext cx="10515600" cy="1325563"/>
          </a:xfrm>
        </p:spPr>
        <p:txBody>
          <a:bodyPr/>
          <a:lstStyle/>
          <a:p>
            <a:r>
              <a:rPr lang="en-US" b="1" dirty="0">
                <a:latin typeface="+mn-lt"/>
              </a:rPr>
              <a:t>Introduction and objectives</a:t>
            </a:r>
          </a:p>
        </p:txBody>
      </p:sp>
      <p:sp>
        <p:nvSpPr>
          <p:cNvPr id="3" name="Content Placeholder 2"/>
          <p:cNvSpPr>
            <a:spLocks noGrp="1"/>
          </p:cNvSpPr>
          <p:nvPr>
            <p:ph idx="1"/>
          </p:nvPr>
        </p:nvSpPr>
        <p:spPr>
          <a:xfrm>
            <a:off x="838200" y="1933201"/>
            <a:ext cx="10515600" cy="1146175"/>
          </a:xfrm>
        </p:spPr>
        <p:txBody>
          <a:bodyPr>
            <a:noAutofit/>
          </a:bodyPr>
          <a:lstStyle/>
          <a:p>
            <a:r>
              <a:rPr lang="en-US" sz="3600" dirty="0"/>
              <a:t>A centralized navigation system powered by computer vision</a:t>
            </a:r>
          </a:p>
          <a:p>
            <a:r>
              <a:rPr lang="en-US" sz="3600" dirty="0"/>
              <a:t>Path planning in an environment with dynamically changing objects</a:t>
            </a:r>
          </a:p>
          <a:p>
            <a:endParaRPr lang="en-US" sz="3600" dirty="0"/>
          </a:p>
          <a:p>
            <a:endParaRPr lang="en-US" sz="3600" dirty="0"/>
          </a:p>
        </p:txBody>
      </p:sp>
      <p:sp>
        <p:nvSpPr>
          <p:cNvPr id="4" name="Slide Number Placeholder 3"/>
          <p:cNvSpPr>
            <a:spLocks noGrp="1"/>
          </p:cNvSpPr>
          <p:nvPr>
            <p:ph type="sldNum" sz="quarter" idx="12"/>
          </p:nvPr>
        </p:nvSpPr>
        <p:spPr/>
        <p:txBody>
          <a:bodyPr/>
          <a:lstStyle/>
          <a:p>
            <a:fld id="{BBEA8A14-C905-4F87-85C6-6D1DC8760D70}" type="slidenum">
              <a:rPr lang="en-US" smtClean="0"/>
              <a:t>15</a:t>
            </a:fld>
            <a:endParaRPr lang="en-US"/>
          </a:p>
        </p:txBody>
      </p:sp>
    </p:spTree>
    <p:extLst>
      <p:ext uri="{BB962C8B-B14F-4D97-AF65-F5344CB8AC3E}">
        <p14:creationId xmlns:p14="http://schemas.microsoft.com/office/powerpoint/2010/main" val="21996099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752" y="366386"/>
            <a:ext cx="10515600" cy="1325563"/>
          </a:xfrm>
        </p:spPr>
        <p:txBody>
          <a:bodyPr>
            <a:normAutofit/>
          </a:bodyPr>
          <a:lstStyle/>
          <a:p>
            <a:r>
              <a:rPr lang="en-US" b="1" dirty="0">
                <a:latin typeface="+mn-lt"/>
                <a:ea typeface="Adobe Gothic Std B" panose="020B0800000000000000" pitchFamily="34" charset="-128"/>
              </a:rPr>
              <a:t>Existing systems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01552" y="1687047"/>
            <a:ext cx="6370617" cy="4252912"/>
          </a:xfrm>
        </p:spPr>
      </p:pic>
      <p:sp>
        <p:nvSpPr>
          <p:cNvPr id="4" name="Slide Number Placeholder 3"/>
          <p:cNvSpPr>
            <a:spLocks noGrp="1"/>
          </p:cNvSpPr>
          <p:nvPr>
            <p:ph type="sldNum" sz="quarter" idx="12"/>
          </p:nvPr>
        </p:nvSpPr>
        <p:spPr/>
        <p:txBody>
          <a:bodyPr/>
          <a:lstStyle/>
          <a:p>
            <a:fld id="{BBEA8A14-C905-4F87-85C6-6D1DC8760D70}" type="slidenum">
              <a:rPr lang="en-US" smtClean="0"/>
              <a:t>16</a:t>
            </a:fld>
            <a:endParaRPr lang="en-US"/>
          </a:p>
        </p:txBody>
      </p:sp>
      <p:sp>
        <p:nvSpPr>
          <p:cNvPr id="6" name="Title 1"/>
          <p:cNvSpPr txBox="1">
            <a:spLocks/>
          </p:cNvSpPr>
          <p:nvPr/>
        </p:nvSpPr>
        <p:spPr>
          <a:xfrm>
            <a:off x="307799" y="1900145"/>
            <a:ext cx="5202367" cy="48213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517525">
              <a:buFont typeface="+mj-lt"/>
              <a:buAutoNum type="arabicPeriod"/>
            </a:pPr>
            <a:r>
              <a:rPr lang="en-US" sz="3600" b="1" dirty="0"/>
              <a:t>Fixed path following</a:t>
            </a:r>
          </a:p>
          <a:p>
            <a:pPr marL="914400" lvl="1" indent="-457200">
              <a:buFont typeface="Arial" panose="020B0604020202020204" pitchFamily="34" charset="0"/>
              <a:buChar char="•"/>
            </a:pPr>
            <a:r>
              <a:rPr lang="en-US" sz="2800" dirty="0"/>
              <a:t>burying an inductive loop or magnets in the floor</a:t>
            </a:r>
          </a:p>
          <a:p>
            <a:pPr marL="914400" lvl="1" indent="-457200">
              <a:buFont typeface="Arial" panose="020B0604020202020204" pitchFamily="34" charset="0"/>
              <a:buChar char="•"/>
            </a:pPr>
            <a:r>
              <a:rPr lang="en-US" sz="2800" dirty="0"/>
              <a:t>painting lines on the floor</a:t>
            </a:r>
          </a:p>
          <a:p>
            <a:pPr marL="914400" lvl="1" indent="-457200">
              <a:buFont typeface="Arial" panose="020B0604020202020204" pitchFamily="34" charset="0"/>
              <a:buChar char="•"/>
            </a:pPr>
            <a:r>
              <a:rPr lang="en-US" sz="2800" dirty="0"/>
              <a:t>placing beacons, markers, bar codes etc. in the environment. </a:t>
            </a:r>
          </a:p>
        </p:txBody>
      </p:sp>
      <p:sp>
        <p:nvSpPr>
          <p:cNvPr id="7" name="TextBox 6">
            <a:extLst>
              <a:ext uri="{FF2B5EF4-FFF2-40B4-BE49-F238E27FC236}">
                <a16:creationId xmlns:a16="http://schemas.microsoft.com/office/drawing/2014/main" id="{BAA7935B-F880-44A3-94CD-BB4CADFBCF37}"/>
              </a:ext>
            </a:extLst>
          </p:cNvPr>
          <p:cNvSpPr txBox="1"/>
          <p:nvPr/>
        </p:nvSpPr>
        <p:spPr>
          <a:xfrm>
            <a:off x="7378113" y="5987018"/>
            <a:ext cx="3017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Figure 6: Line following robots</a:t>
            </a:r>
          </a:p>
        </p:txBody>
      </p:sp>
    </p:spTree>
    <p:extLst>
      <p:ext uri="{BB962C8B-B14F-4D97-AF65-F5344CB8AC3E}">
        <p14:creationId xmlns:p14="http://schemas.microsoft.com/office/powerpoint/2010/main" val="23161416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BEA8A14-C905-4F87-85C6-6D1DC8760D70}" type="slidenum">
              <a:rPr lang="en-US" smtClean="0"/>
              <a:t>17</a:t>
            </a:fld>
            <a:endParaRPr lang="en-US"/>
          </a:p>
        </p:txBody>
      </p:sp>
      <p:sp>
        <p:nvSpPr>
          <p:cNvPr id="6" name="Title 1"/>
          <p:cNvSpPr txBox="1">
            <a:spLocks/>
          </p:cNvSpPr>
          <p:nvPr/>
        </p:nvSpPr>
        <p:spPr>
          <a:xfrm>
            <a:off x="733269" y="892868"/>
            <a:ext cx="10780059" cy="4189318"/>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buFont typeface="+mj-lt"/>
              <a:buAutoNum type="arabicPeriod" startAt="2"/>
            </a:pPr>
            <a:r>
              <a:rPr lang="en-US" sz="3600" b="1" dirty="0"/>
              <a:t>GPS</a:t>
            </a:r>
            <a:endParaRPr lang="en-US" sz="3600" dirty="0"/>
          </a:p>
          <a:p>
            <a:pPr marL="1200150" lvl="1" indent="-742950">
              <a:buFont typeface="Arial" panose="020B0604020202020204" pitchFamily="34" charset="0"/>
              <a:buChar char="•"/>
            </a:pPr>
            <a:r>
              <a:rPr lang="en-US" sz="3500" dirty="0"/>
              <a:t>For outdoor, the GPS (Global Positioning System) provides a general solution for positioning. </a:t>
            </a:r>
          </a:p>
          <a:p>
            <a:pPr marL="1200150" lvl="1" indent="-742950">
              <a:buFont typeface="Arial" panose="020B0604020202020204" pitchFamily="34" charset="0"/>
              <a:buChar char="•"/>
            </a:pPr>
            <a:r>
              <a:rPr lang="en-US" sz="3500" dirty="0"/>
              <a:t>However, the indoor positioning problem is still open.</a:t>
            </a:r>
          </a:p>
          <a:p>
            <a:endParaRPr lang="en-US" sz="3600" dirty="0"/>
          </a:p>
          <a:p>
            <a:pPr marL="742950" indent="-742950">
              <a:buFont typeface="+mj-lt"/>
              <a:buAutoNum type="arabicPeriod" startAt="3"/>
            </a:pPr>
            <a:r>
              <a:rPr lang="en-US" sz="3600" b="1" dirty="0"/>
              <a:t>Infrared</a:t>
            </a:r>
            <a:r>
              <a:rPr lang="en-US" sz="1000" dirty="0"/>
              <a:t> </a:t>
            </a:r>
          </a:p>
          <a:p>
            <a:pPr marL="1200150" lvl="1" indent="-742950">
              <a:buFont typeface="Arial" panose="020B0604020202020204" pitchFamily="34" charset="0"/>
              <a:buChar char="•"/>
            </a:pPr>
            <a:r>
              <a:rPr lang="en-US" sz="3500" dirty="0"/>
              <a:t>its short range</a:t>
            </a:r>
          </a:p>
          <a:p>
            <a:pPr marL="1200150" lvl="1" indent="-742950">
              <a:buFont typeface="Arial" panose="020B0604020202020204" pitchFamily="34" charset="0"/>
              <a:buChar char="•"/>
            </a:pPr>
            <a:r>
              <a:rPr lang="en-US" sz="3500" dirty="0"/>
              <a:t>requiring a line of sight</a:t>
            </a:r>
            <a:endParaRPr lang="en-US" sz="104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4825019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BEA8A14-C905-4F87-85C6-6D1DC8760D70}" type="slidenum">
              <a:rPr lang="en-US" smtClean="0"/>
              <a:t>18</a:t>
            </a:fld>
            <a:endParaRPr lang="en-US"/>
          </a:p>
        </p:txBody>
      </p:sp>
      <p:sp>
        <p:nvSpPr>
          <p:cNvPr id="6" name="Title 1"/>
          <p:cNvSpPr txBox="1">
            <a:spLocks/>
          </p:cNvSpPr>
          <p:nvPr/>
        </p:nvSpPr>
        <p:spPr>
          <a:xfrm>
            <a:off x="763248" y="809468"/>
            <a:ext cx="10780059" cy="4297680"/>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spcAft>
                <a:spcPts val="2400"/>
              </a:spcAft>
              <a:buFont typeface="+mj-lt"/>
              <a:buAutoNum type="arabicPeriod" startAt="4"/>
            </a:pPr>
            <a:r>
              <a:rPr lang="en-US" sz="3600" b="1" dirty="0"/>
              <a:t>Wi-Max</a:t>
            </a:r>
          </a:p>
          <a:p>
            <a:pPr marL="1200150" lvl="1" indent="-742950">
              <a:spcAft>
                <a:spcPts val="2400"/>
              </a:spcAft>
              <a:buFont typeface="Arial" panose="020B0604020202020204" pitchFamily="34" charset="0"/>
              <a:buChar char="•"/>
            </a:pPr>
            <a:r>
              <a:rPr lang="en-US" sz="3200" dirty="0"/>
              <a:t>range of 50 km</a:t>
            </a:r>
          </a:p>
          <a:p>
            <a:pPr marL="1200150" lvl="1" indent="-742950">
              <a:spcAft>
                <a:spcPts val="2400"/>
              </a:spcAft>
              <a:buFont typeface="Arial" panose="020B0604020202020204" pitchFamily="34" charset="0"/>
              <a:buChar char="•"/>
            </a:pPr>
            <a:r>
              <a:rPr lang="en-US" sz="3200" dirty="0"/>
              <a:t>Too large scope for indoor positioning</a:t>
            </a:r>
          </a:p>
          <a:p>
            <a:pPr marL="742950" indent="-742950">
              <a:spcAft>
                <a:spcPts val="1800"/>
              </a:spcAft>
              <a:buFont typeface="+mj-lt"/>
              <a:buAutoNum type="arabicPeriod" startAt="4"/>
            </a:pPr>
            <a:r>
              <a:rPr lang="en-US" sz="3600" b="1" dirty="0"/>
              <a:t>Bluetooth</a:t>
            </a:r>
            <a:r>
              <a:rPr lang="en-US" sz="3600" dirty="0"/>
              <a:t> </a:t>
            </a:r>
          </a:p>
          <a:p>
            <a:pPr marL="1200150" lvl="1" indent="-742950">
              <a:buFont typeface="Arial" panose="020B0604020202020204" pitchFamily="34" charset="0"/>
              <a:buChar char="•"/>
            </a:pPr>
            <a:r>
              <a:rPr lang="en-US" sz="3200" dirty="0"/>
              <a:t>Detecting Bluetooth signal strength and estimating their movement and location. </a:t>
            </a:r>
          </a:p>
          <a:p>
            <a:pPr marL="1200150" lvl="1" indent="-742950">
              <a:buFont typeface="Arial" panose="020B0604020202020204" pitchFamily="34" charset="0"/>
              <a:buChar char="•"/>
            </a:pPr>
            <a:r>
              <a:rPr lang="en-US" sz="3200" dirty="0"/>
              <a:t>Requires many Bluetooth devices and fluctuates too much</a:t>
            </a:r>
          </a:p>
          <a:p>
            <a:pPr marL="1200150" lvl="1" indent="-742950">
              <a:buFont typeface="Arial" panose="020B0604020202020204" pitchFamily="34" charset="0"/>
              <a:buChar char="•"/>
            </a:pPr>
            <a:r>
              <a:rPr lang="en-US" sz="3200" dirty="0"/>
              <a:t>Thus, it’s not a preferred way.</a:t>
            </a:r>
          </a:p>
          <a:p>
            <a:pPr marL="571500" indent="-571500">
              <a:buFont typeface="Arial" panose="020B0604020202020204" pitchFamily="34" charset="0"/>
              <a:buChar char="•"/>
            </a:pPr>
            <a:endParaRPr lang="en-US" sz="36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0439431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mn-lt"/>
                <a:ea typeface="Adobe Gothic Std B" panose="020B0800000000000000" pitchFamily="34" charset="-128"/>
              </a:rPr>
              <a:t>Vision based approach</a:t>
            </a:r>
          </a:p>
        </p:txBody>
      </p:sp>
      <p:sp>
        <p:nvSpPr>
          <p:cNvPr id="4" name="Slide Number Placeholder 3"/>
          <p:cNvSpPr>
            <a:spLocks noGrp="1"/>
          </p:cNvSpPr>
          <p:nvPr>
            <p:ph type="sldNum" sz="quarter" idx="12"/>
          </p:nvPr>
        </p:nvSpPr>
        <p:spPr/>
        <p:txBody>
          <a:bodyPr/>
          <a:lstStyle/>
          <a:p>
            <a:fld id="{BBEA8A14-C905-4F87-85C6-6D1DC8760D70}" type="slidenum">
              <a:rPr lang="en-US" smtClean="0"/>
              <a:t>19</a:t>
            </a:fld>
            <a:endParaRPr lang="en-US"/>
          </a:p>
        </p:txBody>
      </p:sp>
      <p:sp>
        <p:nvSpPr>
          <p:cNvPr id="6" name="Title 1"/>
          <p:cNvSpPr txBox="1">
            <a:spLocks/>
          </p:cNvSpPr>
          <p:nvPr/>
        </p:nvSpPr>
        <p:spPr>
          <a:xfrm>
            <a:off x="838199" y="1754281"/>
            <a:ext cx="10780059" cy="496719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spcAft>
                <a:spcPts val="1200"/>
              </a:spcAft>
              <a:buFont typeface="Arial" panose="020B0604020202020204" pitchFamily="34" charset="0"/>
              <a:buChar char="•"/>
            </a:pPr>
            <a:r>
              <a:rPr lang="en-US" sz="3600" dirty="0"/>
              <a:t>Lastly, a more advanced way of navigation</a:t>
            </a:r>
          </a:p>
          <a:p>
            <a:pPr marL="571500" indent="-571500">
              <a:spcAft>
                <a:spcPts val="1200"/>
              </a:spcAft>
              <a:buFont typeface="Arial" panose="020B0604020202020204" pitchFamily="34" charset="0"/>
              <a:buChar char="•"/>
            </a:pPr>
            <a:r>
              <a:rPr lang="en-US" sz="3600" dirty="0"/>
              <a:t>Using cameras to navigate the robots</a:t>
            </a:r>
          </a:p>
          <a:p>
            <a:pPr marL="571500" indent="-571500">
              <a:spcAft>
                <a:spcPts val="1200"/>
              </a:spcAft>
              <a:buFont typeface="Arial" panose="020B0604020202020204" pitchFamily="34" charset="0"/>
              <a:buChar char="•"/>
            </a:pPr>
            <a:r>
              <a:rPr lang="en-US" sz="3600" dirty="0"/>
              <a:t>Cameras built in the robot get the surrounding view and objects in front</a:t>
            </a:r>
          </a:p>
          <a:p>
            <a:pPr marL="571500" indent="-571500">
              <a:spcAft>
                <a:spcPts val="1200"/>
              </a:spcAft>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39523191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331C-D844-4731-9006-A1BF84B4ED6D}"/>
              </a:ext>
            </a:extLst>
          </p:cNvPr>
          <p:cNvSpPr>
            <a:spLocks noGrp="1"/>
          </p:cNvSpPr>
          <p:nvPr>
            <p:ph type="title"/>
          </p:nvPr>
        </p:nvSpPr>
        <p:spPr/>
        <p:txBody>
          <a:bodyPr/>
          <a:lstStyle/>
          <a:p>
            <a:r>
              <a:rPr lang="en-US" b="1" dirty="0">
                <a:latin typeface="+mn-lt"/>
                <a:ea typeface="Adobe Gothic Std B" panose="020B0800000000000000" pitchFamily="34" charset="-128"/>
              </a:rPr>
              <a:t>Content</a:t>
            </a:r>
            <a:endParaRPr lang="en-US" dirty="0">
              <a:latin typeface="+mn-lt"/>
            </a:endParaRPr>
          </a:p>
        </p:txBody>
      </p:sp>
      <p:sp>
        <p:nvSpPr>
          <p:cNvPr id="3" name="Content Placeholder 2">
            <a:extLst>
              <a:ext uri="{FF2B5EF4-FFF2-40B4-BE49-F238E27FC236}">
                <a16:creationId xmlns:a16="http://schemas.microsoft.com/office/drawing/2014/main" id="{286DDF74-9DA2-4B3D-9644-AAC2975C95B0}"/>
              </a:ext>
            </a:extLst>
          </p:cNvPr>
          <p:cNvSpPr>
            <a:spLocks noGrp="1"/>
          </p:cNvSpPr>
          <p:nvPr>
            <p:ph idx="1"/>
          </p:nvPr>
        </p:nvSpPr>
        <p:spPr>
          <a:xfrm>
            <a:off x="838200" y="1690688"/>
            <a:ext cx="10515600" cy="3668712"/>
          </a:xfrm>
        </p:spPr>
        <p:txBody>
          <a:bodyPr>
            <a:noAutofit/>
          </a:bodyPr>
          <a:lstStyle/>
          <a:p>
            <a:pPr marL="457200" indent="-457200">
              <a:buFont typeface="+mj-lt"/>
              <a:buAutoNum type="arabicPeriod"/>
            </a:pPr>
            <a:r>
              <a:rPr lang="en-US" sz="2400" dirty="0"/>
              <a:t>Introduction</a:t>
            </a:r>
          </a:p>
          <a:p>
            <a:pPr marL="457200" indent="-457200">
              <a:buFont typeface="+mj-lt"/>
              <a:buAutoNum type="arabicPeriod"/>
            </a:pPr>
            <a:r>
              <a:rPr lang="en-US" sz="2400" dirty="0"/>
              <a:t>Objective</a:t>
            </a:r>
          </a:p>
          <a:p>
            <a:pPr marL="457200" indent="-457200">
              <a:buFont typeface="+mj-lt"/>
              <a:buAutoNum type="arabicPeriod"/>
            </a:pPr>
            <a:r>
              <a:rPr lang="en-US" sz="2400" dirty="0"/>
              <a:t>Proposed methodology</a:t>
            </a:r>
          </a:p>
          <a:p>
            <a:pPr marL="857250" lvl="1" indent="-400050">
              <a:buFont typeface="+mj-lt"/>
              <a:buAutoNum type="romanUcPeriod"/>
            </a:pPr>
            <a:r>
              <a:rPr lang="en-US" dirty="0"/>
              <a:t>Order Management system</a:t>
            </a:r>
          </a:p>
          <a:p>
            <a:pPr marL="857250" lvl="1" indent="-400050">
              <a:buFont typeface="+mj-lt"/>
              <a:buAutoNum type="romanUcPeriod"/>
            </a:pPr>
            <a:r>
              <a:rPr lang="en-US" dirty="0"/>
              <a:t>External vision based navigation and path planning</a:t>
            </a:r>
          </a:p>
          <a:p>
            <a:pPr marL="857250" lvl="1" indent="-400050">
              <a:buFont typeface="+mj-lt"/>
              <a:buAutoNum type="romanUcPeriod"/>
            </a:pPr>
            <a:r>
              <a:rPr lang="en-US" dirty="0"/>
              <a:t>Robot design and control</a:t>
            </a:r>
          </a:p>
          <a:p>
            <a:pPr marL="457200" indent="-457200">
              <a:buFont typeface="+mj-lt"/>
              <a:buAutoNum type="arabicPeriod"/>
            </a:pPr>
            <a:r>
              <a:rPr lang="en-US" sz="2400" dirty="0"/>
              <a:t>References</a:t>
            </a:r>
          </a:p>
          <a:p>
            <a:pPr marL="1428750" lvl="2" indent="-514350">
              <a:buFont typeface="+mj-lt"/>
              <a:buAutoNum type="arabicPeriod"/>
            </a:pPr>
            <a:endParaRPr lang="en-US" sz="2400" dirty="0"/>
          </a:p>
          <a:p>
            <a:endParaRPr lang="en-US" sz="2400" dirty="0"/>
          </a:p>
          <a:p>
            <a:endParaRPr lang="en-US" sz="2400" dirty="0"/>
          </a:p>
          <a:p>
            <a:endParaRPr lang="en-US" sz="2400" dirty="0"/>
          </a:p>
        </p:txBody>
      </p:sp>
      <p:sp>
        <p:nvSpPr>
          <p:cNvPr id="4" name="Slide Number Placeholder 3">
            <a:extLst>
              <a:ext uri="{FF2B5EF4-FFF2-40B4-BE49-F238E27FC236}">
                <a16:creationId xmlns:a16="http://schemas.microsoft.com/office/drawing/2014/main" id="{C582BAB1-D2EA-476E-AA17-DA355FFB892D}"/>
              </a:ext>
            </a:extLst>
          </p:cNvPr>
          <p:cNvSpPr>
            <a:spLocks noGrp="1"/>
          </p:cNvSpPr>
          <p:nvPr>
            <p:ph type="sldNum" sz="quarter" idx="12"/>
          </p:nvPr>
        </p:nvSpPr>
        <p:spPr/>
        <p:txBody>
          <a:bodyPr/>
          <a:lstStyle/>
          <a:p>
            <a:fld id="{6AB61D65-967F-4347-AAD4-2B74EAD2042A}" type="slidenum">
              <a:rPr lang="en-US" smtClean="0"/>
              <a:t>2</a:t>
            </a:fld>
            <a:endParaRPr lang="en-US"/>
          </a:p>
        </p:txBody>
      </p:sp>
    </p:spTree>
    <p:extLst>
      <p:ext uri="{BB962C8B-B14F-4D97-AF65-F5344CB8AC3E}">
        <p14:creationId xmlns:p14="http://schemas.microsoft.com/office/powerpoint/2010/main" val="36859581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mn-lt"/>
                <a:ea typeface="Adobe Gothic Std B" panose="020B0800000000000000" pitchFamily="34" charset="-128"/>
              </a:rPr>
              <a:t>Our approach</a:t>
            </a:r>
          </a:p>
        </p:txBody>
      </p:sp>
      <p:sp>
        <p:nvSpPr>
          <p:cNvPr id="4" name="Slide Number Placeholder 3"/>
          <p:cNvSpPr>
            <a:spLocks noGrp="1"/>
          </p:cNvSpPr>
          <p:nvPr>
            <p:ph type="sldNum" sz="quarter" idx="12"/>
          </p:nvPr>
        </p:nvSpPr>
        <p:spPr/>
        <p:txBody>
          <a:bodyPr/>
          <a:lstStyle/>
          <a:p>
            <a:fld id="{BBEA8A14-C905-4F87-85C6-6D1DC8760D70}" type="slidenum">
              <a:rPr lang="en-US" smtClean="0"/>
              <a:t>20</a:t>
            </a:fld>
            <a:endParaRPr lang="en-US"/>
          </a:p>
        </p:txBody>
      </p:sp>
      <p:sp>
        <p:nvSpPr>
          <p:cNvPr id="6" name="Title 1"/>
          <p:cNvSpPr txBox="1">
            <a:spLocks/>
          </p:cNvSpPr>
          <p:nvPr/>
        </p:nvSpPr>
        <p:spPr>
          <a:xfrm>
            <a:off x="838199" y="1754281"/>
            <a:ext cx="10780059" cy="496719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spcAft>
                <a:spcPts val="1200"/>
              </a:spcAft>
              <a:buFont typeface="Arial" panose="020B0604020202020204" pitchFamily="34" charset="0"/>
              <a:buChar char="•"/>
            </a:pPr>
            <a:r>
              <a:rPr lang="en-US" sz="3600" dirty="0">
                <a:latin typeface="+mn-lt"/>
              </a:rPr>
              <a:t>Cameras on top of the room gives an overall view of the space</a:t>
            </a:r>
          </a:p>
          <a:p>
            <a:pPr marL="571500" indent="-571500">
              <a:spcAft>
                <a:spcPts val="1200"/>
              </a:spcAft>
              <a:buFont typeface="Arial" panose="020B0604020202020204" pitchFamily="34" charset="0"/>
              <a:buChar char="•"/>
            </a:pPr>
            <a:r>
              <a:rPr lang="en-US" sz="3600" dirty="0">
                <a:latin typeface="+mn-lt"/>
              </a:rPr>
              <a:t>Detection of objects moving around and generating an obstacle map</a:t>
            </a:r>
          </a:p>
          <a:p>
            <a:pPr marL="571500" indent="-571500">
              <a:spcAft>
                <a:spcPts val="1200"/>
              </a:spcAft>
              <a:buFont typeface="Arial" panose="020B0604020202020204" pitchFamily="34" charset="0"/>
              <a:buChar char="•"/>
            </a:pPr>
            <a:r>
              <a:rPr lang="en-US" sz="3600" dirty="0">
                <a:latin typeface="+mn-lt"/>
              </a:rPr>
              <a:t>Based on the current obstacle maps a path is generated from the starting point to the destination</a:t>
            </a:r>
          </a:p>
          <a:p>
            <a:pPr marL="571500" indent="-571500">
              <a:spcAft>
                <a:spcPts val="1200"/>
              </a:spcAft>
              <a:buFont typeface="Arial" panose="020B0604020202020204" pitchFamily="34" charset="0"/>
              <a:buChar char="•"/>
            </a:pPr>
            <a:r>
              <a:rPr lang="en-US" sz="3600" dirty="0">
                <a:latin typeface="+mn-lt"/>
              </a:rPr>
              <a:t>Updating the path dynamically depending on the obstacles on the environment</a:t>
            </a:r>
          </a:p>
          <a:p>
            <a:pPr marL="571500" indent="-571500">
              <a:buFont typeface="Arial" panose="020B0604020202020204" pitchFamily="34" charset="0"/>
              <a:buChar char="•"/>
            </a:pPr>
            <a:endParaRPr lang="en-US" sz="36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33608775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E4FB6E-E3D5-4983-8ADB-595D1CE10D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EA8A14-C905-4F87-85C6-6D1DC8760D7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FDA0AFAC-26B4-43C2-8691-8DD6143FAAB7}"/>
              </a:ext>
            </a:extLst>
          </p:cNvPr>
          <p:cNvPicPr>
            <a:picLocks noChangeAspect="1"/>
          </p:cNvPicPr>
          <p:nvPr/>
        </p:nvPicPr>
        <p:blipFill>
          <a:blip r:embed="rId2"/>
          <a:stretch>
            <a:fillRect/>
          </a:stretch>
        </p:blipFill>
        <p:spPr>
          <a:xfrm>
            <a:off x="3197738" y="1576758"/>
            <a:ext cx="5796524" cy="4604967"/>
          </a:xfrm>
          <a:prstGeom prst="rect">
            <a:avLst/>
          </a:prstGeom>
        </p:spPr>
      </p:pic>
      <p:sp>
        <p:nvSpPr>
          <p:cNvPr id="10" name="Title 1"/>
          <p:cNvSpPr>
            <a:spLocks noGrp="1"/>
          </p:cNvSpPr>
          <p:nvPr>
            <p:ph type="title"/>
          </p:nvPr>
        </p:nvSpPr>
        <p:spPr>
          <a:xfrm>
            <a:off x="838200" y="662781"/>
            <a:ext cx="10515600" cy="1325563"/>
          </a:xfrm>
        </p:spPr>
        <p:txBody>
          <a:bodyPr>
            <a:normAutofit/>
          </a:bodyPr>
          <a:lstStyle/>
          <a:p>
            <a:r>
              <a:rPr lang="en-US" sz="3200" b="1" dirty="0">
                <a:latin typeface="+mn-lt"/>
                <a:ea typeface="Adobe Gothic Std B" panose="020B0800000000000000" pitchFamily="34" charset="-128"/>
              </a:rPr>
              <a:t>Camera Calibration</a:t>
            </a:r>
          </a:p>
        </p:txBody>
      </p:sp>
      <p:sp>
        <p:nvSpPr>
          <p:cNvPr id="5" name="TextBox 4">
            <a:extLst>
              <a:ext uri="{FF2B5EF4-FFF2-40B4-BE49-F238E27FC236}">
                <a16:creationId xmlns:a16="http://schemas.microsoft.com/office/drawing/2014/main" id="{BAA7935B-F880-44A3-94CD-BB4CADFBCF37}"/>
              </a:ext>
            </a:extLst>
          </p:cNvPr>
          <p:cNvSpPr txBox="1"/>
          <p:nvPr/>
        </p:nvSpPr>
        <p:spPr>
          <a:xfrm>
            <a:off x="3982075" y="6181725"/>
            <a:ext cx="45379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Figure 5: Camera calibration using chess board</a:t>
            </a:r>
          </a:p>
        </p:txBody>
      </p:sp>
      <p:sp>
        <p:nvSpPr>
          <p:cNvPr id="6" name="Title 1"/>
          <p:cNvSpPr txBox="1">
            <a:spLocks/>
          </p:cNvSpPr>
          <p:nvPr/>
        </p:nvSpPr>
        <p:spPr>
          <a:xfrm>
            <a:off x="838200" y="-183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ea typeface="Adobe Gothic Std B" panose="020B0800000000000000" pitchFamily="34" charset="-128"/>
              </a:rPr>
              <a:t>Current progress</a:t>
            </a:r>
          </a:p>
        </p:txBody>
      </p:sp>
    </p:spTree>
    <p:extLst>
      <p:ext uri="{BB962C8B-B14F-4D97-AF65-F5344CB8AC3E}">
        <p14:creationId xmlns:p14="http://schemas.microsoft.com/office/powerpoint/2010/main" val="1272723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F35A2E-562D-4193-96B0-8203A1DAF9FF}"/>
              </a:ext>
            </a:extLst>
          </p:cNvPr>
          <p:cNvSpPr>
            <a:spLocks noGrp="1"/>
          </p:cNvSpPr>
          <p:nvPr>
            <p:ph idx="1"/>
          </p:nvPr>
        </p:nvSpPr>
        <p:spPr/>
        <p:txBody>
          <a:bodyPr>
            <a:normAutofit/>
          </a:bodyPr>
          <a:lstStyle/>
          <a:p>
            <a:pPr marL="0" indent="0">
              <a:buNone/>
            </a:pPr>
            <a:r>
              <a:rPr lang="en-US" sz="2400" dirty="0"/>
              <a:t>With the use of </a:t>
            </a:r>
            <a:r>
              <a:rPr lang="en-US" sz="2400" i="1" dirty="0"/>
              <a:t>Homography, we were able to achieve the transformation of camera coordinates to real world coordinates.</a:t>
            </a:r>
          </a:p>
          <a:p>
            <a:pPr marL="0" indent="0">
              <a:buNone/>
            </a:pPr>
            <a:r>
              <a:rPr lang="en-US" sz="2400" i="1" dirty="0"/>
              <a:t>Like in the following example,</a:t>
            </a:r>
          </a:p>
          <a:p>
            <a:endParaRPr lang="en-US" sz="2000" dirty="0"/>
          </a:p>
        </p:txBody>
      </p:sp>
      <p:sp>
        <p:nvSpPr>
          <p:cNvPr id="2" name="Slide Number Placeholder 1">
            <a:extLst>
              <a:ext uri="{FF2B5EF4-FFF2-40B4-BE49-F238E27FC236}">
                <a16:creationId xmlns:a16="http://schemas.microsoft.com/office/drawing/2014/main" id="{A049CF6A-F116-4B24-8EA5-ADF8E8ADD4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EA8A14-C905-4F87-85C6-6D1DC8760D7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3078422"/>
            <a:ext cx="7620000" cy="2857500"/>
          </a:xfrm>
          <a:prstGeom prst="rect">
            <a:avLst/>
          </a:prstGeom>
        </p:spPr>
      </p:pic>
      <p:sp>
        <p:nvSpPr>
          <p:cNvPr id="6" name="Rectangle 5"/>
          <p:cNvSpPr/>
          <p:nvPr/>
        </p:nvSpPr>
        <p:spPr>
          <a:xfrm>
            <a:off x="2286000" y="5943491"/>
            <a:ext cx="6096000" cy="646331"/>
          </a:xfrm>
          <a:prstGeom prst="rect">
            <a:avLst/>
          </a:prstGeom>
        </p:spPr>
        <p:txBody>
          <a:bodyPr>
            <a:spAutoFit/>
          </a:bodyPr>
          <a:lstStyle/>
          <a:p>
            <a:r>
              <a:rPr lang="en-US" dirty="0">
                <a:hlinkClick r:id="rId3"/>
              </a:rPr>
              <a:t>Source: https://zbigatron.com/mapping-camera-coordinates-to-a-2d-floor-plan/</a:t>
            </a:r>
            <a:endParaRPr lang="en-US" dirty="0"/>
          </a:p>
        </p:txBody>
      </p:sp>
      <p:sp>
        <p:nvSpPr>
          <p:cNvPr id="7" name="Title 1"/>
          <p:cNvSpPr txBox="1">
            <a:spLocks/>
          </p:cNvSpPr>
          <p:nvPr/>
        </p:nvSpPr>
        <p:spPr>
          <a:xfrm>
            <a:off x="531628"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ea typeface="Adobe Gothic Std B" panose="020B0800000000000000" pitchFamily="34" charset="-128"/>
              </a:rPr>
              <a:t>Transforming camera coordinates           	</a:t>
            </a:r>
          </a:p>
          <a:p>
            <a:r>
              <a:rPr lang="en-US" b="1" dirty="0">
                <a:latin typeface="+mn-lt"/>
                <a:ea typeface="Adobe Gothic Std B" panose="020B0800000000000000" pitchFamily="34" charset="-128"/>
              </a:rPr>
              <a:t>  into world coordinates</a:t>
            </a:r>
          </a:p>
        </p:txBody>
      </p:sp>
      <p:sp>
        <p:nvSpPr>
          <p:cNvPr id="8" name="TextBox 7">
            <a:extLst>
              <a:ext uri="{FF2B5EF4-FFF2-40B4-BE49-F238E27FC236}">
                <a16:creationId xmlns:a16="http://schemas.microsoft.com/office/drawing/2014/main" id="{BAA7935B-F880-44A3-94CD-BB4CADFBCF37}"/>
              </a:ext>
            </a:extLst>
          </p:cNvPr>
          <p:cNvSpPr txBox="1"/>
          <p:nvPr/>
        </p:nvSpPr>
        <p:spPr>
          <a:xfrm>
            <a:off x="3128183" y="6412725"/>
            <a:ext cx="66200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Figure 5: </a:t>
            </a:r>
            <a:r>
              <a:rPr lang="en-US" noProof="0" dirty="0" smtClean="0">
                <a:solidFill>
                  <a:prstClr val="black"/>
                </a:solidFill>
                <a:latin typeface="Calibri" panose="020F0502020204030204"/>
              </a:rPr>
              <a:t>Transformation of camera </a:t>
            </a:r>
            <a:r>
              <a:rPr lang="en-US" noProof="0" smtClean="0">
                <a:solidFill>
                  <a:prstClr val="black"/>
                </a:solidFill>
                <a:latin typeface="Calibri" panose="020F0502020204030204"/>
              </a:rPr>
              <a:t>coordinates to </a:t>
            </a:r>
            <a:r>
              <a:rPr lang="en-US" noProof="0" dirty="0" smtClean="0">
                <a:solidFill>
                  <a:prstClr val="black"/>
                </a:solidFill>
                <a:latin typeface="Calibri" panose="020F0502020204030204"/>
              </a:rPr>
              <a:t>world coordinates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3514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742" y="428718"/>
            <a:ext cx="10515600" cy="1325563"/>
          </a:xfrm>
        </p:spPr>
        <p:txBody>
          <a:bodyPr>
            <a:normAutofit/>
          </a:bodyPr>
          <a:lstStyle/>
          <a:p>
            <a:r>
              <a:rPr lang="en-US" b="1" dirty="0">
                <a:latin typeface="+mn-lt"/>
                <a:ea typeface="Adobe Gothic Std B" panose="020B0800000000000000" pitchFamily="34" charset="-128"/>
              </a:rPr>
              <a:t>Path planning algorithm</a:t>
            </a:r>
          </a:p>
        </p:txBody>
      </p:sp>
      <p:sp>
        <p:nvSpPr>
          <p:cNvPr id="4" name="Slide Number Placeholder 3"/>
          <p:cNvSpPr>
            <a:spLocks noGrp="1"/>
          </p:cNvSpPr>
          <p:nvPr>
            <p:ph type="sldNum" sz="quarter" idx="12"/>
          </p:nvPr>
        </p:nvSpPr>
        <p:spPr/>
        <p:txBody>
          <a:bodyPr/>
          <a:lstStyle/>
          <a:p>
            <a:fld id="{BBEA8A14-C905-4F87-85C6-6D1DC8760D70}" type="slidenum">
              <a:rPr lang="en-US" smtClean="0"/>
              <a:t>23</a:t>
            </a:fld>
            <a:endParaRPr lang="en-US"/>
          </a:p>
        </p:txBody>
      </p:sp>
      <p:sp>
        <p:nvSpPr>
          <p:cNvPr id="6" name="Title 1"/>
          <p:cNvSpPr txBox="1">
            <a:spLocks/>
          </p:cNvSpPr>
          <p:nvPr/>
        </p:nvSpPr>
        <p:spPr>
          <a:xfrm>
            <a:off x="838199" y="1754281"/>
            <a:ext cx="10780059" cy="496719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spcAft>
                <a:spcPts val="1200"/>
              </a:spcAft>
              <a:buFont typeface="Arial" panose="020B0604020202020204" pitchFamily="34" charset="0"/>
              <a:buChar char="•"/>
            </a:pPr>
            <a:r>
              <a:rPr lang="en-US" sz="3200" dirty="0"/>
              <a:t>As we are dealing with a dynamically changing environment, path planning algorithms like </a:t>
            </a:r>
            <a:r>
              <a:rPr lang="en-US" sz="3200" dirty="0" err="1"/>
              <a:t>Dijkstra</a:t>
            </a:r>
            <a:r>
              <a:rPr lang="en-US" sz="3200" dirty="0"/>
              <a:t> are more likely to be ineffective as they require predefined nodes</a:t>
            </a:r>
          </a:p>
          <a:p>
            <a:pPr marL="571500" indent="-571500">
              <a:spcAft>
                <a:spcPts val="1200"/>
              </a:spcAft>
              <a:buFont typeface="Arial" panose="020B0604020202020204" pitchFamily="34" charset="0"/>
              <a:buChar char="•"/>
            </a:pPr>
            <a:r>
              <a:rPr lang="en-US" sz="3200" dirty="0"/>
              <a:t>Algorithms based on Rapidly exploring random tree (RRT), will be the effective choice for our purpose</a:t>
            </a:r>
          </a:p>
          <a:p>
            <a:pPr marL="571500" indent="-571500">
              <a:buFont typeface="Arial" panose="020B0604020202020204" pitchFamily="34" charset="0"/>
              <a:buChar char="•"/>
            </a:pPr>
            <a:endParaRPr lang="en-US" sz="36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021969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mn-lt"/>
                <a:ea typeface="Adobe Gothic Std B" panose="020B0800000000000000" pitchFamily="34" charset="-128"/>
              </a:rPr>
              <a:t>Path planning algorithm</a:t>
            </a:r>
          </a:p>
        </p:txBody>
      </p:sp>
      <p:sp>
        <p:nvSpPr>
          <p:cNvPr id="4" name="Slide Number Placeholder 3"/>
          <p:cNvSpPr>
            <a:spLocks noGrp="1"/>
          </p:cNvSpPr>
          <p:nvPr>
            <p:ph type="sldNum" sz="quarter" idx="12"/>
          </p:nvPr>
        </p:nvSpPr>
        <p:spPr/>
        <p:txBody>
          <a:bodyPr/>
          <a:lstStyle/>
          <a:p>
            <a:fld id="{BBEA8A14-C905-4F87-85C6-6D1DC8760D70}" type="slidenum">
              <a:rPr lang="en-US" smtClean="0"/>
              <a:t>24</a:t>
            </a:fld>
            <a:endParaRPr lang="en-US"/>
          </a:p>
        </p:txBody>
      </p:sp>
      <p:sp>
        <p:nvSpPr>
          <p:cNvPr id="6" name="Title 1"/>
          <p:cNvSpPr txBox="1">
            <a:spLocks/>
          </p:cNvSpPr>
          <p:nvPr/>
        </p:nvSpPr>
        <p:spPr>
          <a:xfrm>
            <a:off x="838199" y="1754281"/>
            <a:ext cx="10780059" cy="496719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spcAft>
                <a:spcPts val="1200"/>
              </a:spcAft>
              <a:buFont typeface="Arial" panose="020B0604020202020204" pitchFamily="34" charset="0"/>
              <a:buChar char="•"/>
            </a:pPr>
            <a:r>
              <a:rPr lang="en-US" sz="3600" dirty="0"/>
              <a:t>Obstacle map generated with the external cameras will be fed through the algorithm to generate a path</a:t>
            </a:r>
          </a:p>
          <a:p>
            <a:pPr marL="571500" indent="-571500">
              <a:spcAft>
                <a:spcPts val="1200"/>
              </a:spcAft>
              <a:buFont typeface="Arial" panose="020B0604020202020204" pitchFamily="34" charset="0"/>
              <a:buChar char="•"/>
            </a:pPr>
            <a:r>
              <a:rPr lang="en-US" sz="3600" dirty="0"/>
              <a:t>When a sudden object come across the path, sensors on the robot detects and stop the movement. A path regeneration is requested to the system and the robot rerouted with the new path</a:t>
            </a:r>
          </a:p>
          <a:p>
            <a:pPr marL="571500" indent="-571500">
              <a:buFont typeface="Arial" panose="020B0604020202020204" pitchFamily="34" charset="0"/>
              <a:buChar char="•"/>
            </a:pPr>
            <a:endParaRPr lang="en-US" sz="36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010189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1807"/>
            <a:ext cx="10515600" cy="1325563"/>
          </a:xfrm>
        </p:spPr>
        <p:txBody>
          <a:bodyPr>
            <a:normAutofit/>
          </a:bodyPr>
          <a:lstStyle/>
          <a:p>
            <a:pPr algn="ctr"/>
            <a:r>
              <a:rPr lang="en-US" b="1" dirty="0">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Robot Design and Control</a:t>
            </a:r>
          </a:p>
        </p:txBody>
      </p:sp>
      <p:sp>
        <p:nvSpPr>
          <p:cNvPr id="4" name="Slide Number Placeholder 3"/>
          <p:cNvSpPr>
            <a:spLocks noGrp="1"/>
          </p:cNvSpPr>
          <p:nvPr>
            <p:ph type="sldNum" sz="quarter" idx="12"/>
          </p:nvPr>
        </p:nvSpPr>
        <p:spPr/>
        <p:txBody>
          <a:bodyPr/>
          <a:lstStyle/>
          <a:p>
            <a:fld id="{BBEA8A14-C905-4F87-85C6-6D1DC8760D70}" type="slidenum">
              <a:rPr lang="en-US" smtClean="0"/>
              <a:t>25</a:t>
            </a:fld>
            <a:endParaRPr lang="en-US"/>
          </a:p>
        </p:txBody>
      </p:sp>
    </p:spTree>
    <p:extLst>
      <p:ext uri="{BB962C8B-B14F-4D97-AF65-F5344CB8AC3E}">
        <p14:creationId xmlns:p14="http://schemas.microsoft.com/office/powerpoint/2010/main" val="1797802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9E5C9-00AF-4CA0-971A-FEE08F61B113}"/>
              </a:ext>
            </a:extLst>
          </p:cNvPr>
          <p:cNvSpPr>
            <a:spLocks noGrp="1"/>
          </p:cNvSpPr>
          <p:nvPr>
            <p:ph type="title"/>
          </p:nvPr>
        </p:nvSpPr>
        <p:spPr>
          <a:xfrm>
            <a:off x="838200" y="579566"/>
            <a:ext cx="10515600" cy="1325563"/>
          </a:xfrm>
        </p:spPr>
        <p:txBody>
          <a:bodyPr/>
          <a:lstStyle/>
          <a:p>
            <a:r>
              <a:rPr lang="en-US" b="1" dirty="0">
                <a:latin typeface="+mn-lt"/>
              </a:rPr>
              <a:t>Defining requirements of the robot</a:t>
            </a:r>
          </a:p>
        </p:txBody>
      </p:sp>
      <p:sp>
        <p:nvSpPr>
          <p:cNvPr id="3" name="Content Placeholder 2">
            <a:extLst>
              <a:ext uri="{FF2B5EF4-FFF2-40B4-BE49-F238E27FC236}">
                <a16:creationId xmlns:a16="http://schemas.microsoft.com/office/drawing/2014/main" id="{882E37E4-6B1D-4DD4-A334-8EE124D62704}"/>
              </a:ext>
            </a:extLst>
          </p:cNvPr>
          <p:cNvSpPr>
            <a:spLocks noGrp="1"/>
          </p:cNvSpPr>
          <p:nvPr>
            <p:ph idx="1"/>
          </p:nvPr>
        </p:nvSpPr>
        <p:spPr>
          <a:xfrm>
            <a:off x="1118587" y="2649619"/>
            <a:ext cx="10323990" cy="3353864"/>
          </a:xfrm>
        </p:spPr>
        <p:txBody>
          <a:bodyPr>
            <a:normAutofit/>
          </a:bodyPr>
          <a:lstStyle/>
          <a:p>
            <a:r>
              <a:rPr lang="en-US" sz="2000" dirty="0"/>
              <a:t>The robot should be able to move and supply food to any table avoiding obstacles.</a:t>
            </a:r>
          </a:p>
          <a:p>
            <a:r>
              <a:rPr lang="en-US" sz="2000" dirty="0"/>
              <a:t>Design should be able to hold electronics components such as microcontrollers, sensors and battery.</a:t>
            </a:r>
          </a:p>
          <a:p>
            <a:r>
              <a:rPr lang="en-US" sz="2000" dirty="0"/>
              <a:t>The maximum payload robot should be able to carry .</a:t>
            </a:r>
          </a:p>
          <a:p>
            <a:r>
              <a:rPr lang="en-US" sz="2000" dirty="0"/>
              <a:t>Ground clearance of the robot.</a:t>
            </a:r>
          </a:p>
          <a:p>
            <a:r>
              <a:rPr lang="en-US" sz="2000" dirty="0"/>
              <a:t>Robot height.</a:t>
            </a:r>
          </a:p>
          <a:p>
            <a:r>
              <a:rPr lang="en-US" sz="2000" dirty="0"/>
              <a:t>Robot should be of low cost.</a:t>
            </a:r>
          </a:p>
          <a:p>
            <a:pPr marL="0" indent="0">
              <a:buNone/>
            </a:pPr>
            <a:endParaRPr lang="en-US" dirty="0"/>
          </a:p>
        </p:txBody>
      </p:sp>
      <p:sp>
        <p:nvSpPr>
          <p:cNvPr id="4" name="Slide Number Placeholder 3">
            <a:extLst>
              <a:ext uri="{FF2B5EF4-FFF2-40B4-BE49-F238E27FC236}">
                <a16:creationId xmlns:a16="http://schemas.microsoft.com/office/drawing/2014/main" id="{89433BA6-5CBB-4B95-9478-B68BF6079702}"/>
              </a:ext>
            </a:extLst>
          </p:cNvPr>
          <p:cNvSpPr>
            <a:spLocks noGrp="1"/>
          </p:cNvSpPr>
          <p:nvPr>
            <p:ph type="sldNum" sz="quarter" idx="12"/>
          </p:nvPr>
        </p:nvSpPr>
        <p:spPr/>
        <p:txBody>
          <a:bodyPr/>
          <a:lstStyle/>
          <a:p>
            <a:fld id="{BBEA8A14-C905-4F87-85C6-6D1DC8760D70}" type="slidenum">
              <a:rPr lang="en-US" smtClean="0"/>
              <a:t>26</a:t>
            </a:fld>
            <a:endParaRPr lang="en-US"/>
          </a:p>
        </p:txBody>
      </p:sp>
      <p:sp>
        <p:nvSpPr>
          <p:cNvPr id="5" name="TextBox 4">
            <a:extLst>
              <a:ext uri="{FF2B5EF4-FFF2-40B4-BE49-F238E27FC236}">
                <a16:creationId xmlns:a16="http://schemas.microsoft.com/office/drawing/2014/main" id="{9B8231EC-2033-4C86-A379-9B4D970B9460}"/>
              </a:ext>
            </a:extLst>
          </p:cNvPr>
          <p:cNvSpPr txBox="1"/>
          <p:nvPr/>
        </p:nvSpPr>
        <p:spPr>
          <a:xfrm>
            <a:off x="838198" y="1732686"/>
            <a:ext cx="10067279" cy="830997"/>
          </a:xfrm>
          <a:prstGeom prst="rect">
            <a:avLst/>
          </a:prstGeom>
          <a:noFill/>
        </p:spPr>
        <p:txBody>
          <a:bodyPr wrap="square" rtlCol="0">
            <a:spAutoFit/>
          </a:bodyPr>
          <a:lstStyle/>
          <a:p>
            <a:r>
              <a:rPr lang="en-US" sz="2400" dirty="0"/>
              <a:t>To design the body and select components accordingly, first we need to identify the design requirements</a:t>
            </a:r>
          </a:p>
        </p:txBody>
      </p:sp>
      <p:sp>
        <p:nvSpPr>
          <p:cNvPr id="6" name="TextBox 5">
            <a:extLst>
              <a:ext uri="{FF2B5EF4-FFF2-40B4-BE49-F238E27FC236}">
                <a16:creationId xmlns:a16="http://schemas.microsoft.com/office/drawing/2014/main" id="{98A89C14-6B39-47DA-8F06-6674C5E9CCAA}"/>
              </a:ext>
            </a:extLst>
          </p:cNvPr>
          <p:cNvSpPr txBox="1"/>
          <p:nvPr/>
        </p:nvSpPr>
        <p:spPr>
          <a:xfrm>
            <a:off x="838198" y="5525353"/>
            <a:ext cx="10067279" cy="830997"/>
          </a:xfrm>
          <a:prstGeom prst="rect">
            <a:avLst/>
          </a:prstGeom>
          <a:noFill/>
        </p:spPr>
        <p:txBody>
          <a:bodyPr wrap="square" rtlCol="0">
            <a:spAutoFit/>
          </a:bodyPr>
          <a:lstStyle/>
          <a:p>
            <a:r>
              <a:rPr lang="en-US" sz="2400" dirty="0"/>
              <a:t>One of the easiest designs to satisfy these requirements is </a:t>
            </a:r>
            <a:r>
              <a:rPr lang="en-US" sz="2400" dirty="0" err="1"/>
              <a:t>TurtleBot</a:t>
            </a:r>
            <a:r>
              <a:rPr lang="en-US" sz="2400" dirty="0"/>
              <a:t>, which has a design similar to table design.</a:t>
            </a:r>
          </a:p>
        </p:txBody>
      </p:sp>
    </p:spTree>
    <p:extLst>
      <p:ext uri="{BB962C8B-B14F-4D97-AF65-F5344CB8AC3E}">
        <p14:creationId xmlns:p14="http://schemas.microsoft.com/office/powerpoint/2010/main" val="1817954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CCA167-734E-4667-92A1-FC4C46B2479B}"/>
              </a:ext>
            </a:extLst>
          </p:cNvPr>
          <p:cNvSpPr>
            <a:spLocks noGrp="1"/>
          </p:cNvSpPr>
          <p:nvPr>
            <p:ph type="sldNum" sz="quarter" idx="12"/>
          </p:nvPr>
        </p:nvSpPr>
        <p:spPr/>
        <p:txBody>
          <a:bodyPr/>
          <a:lstStyle/>
          <a:p>
            <a:fld id="{BBEA8A14-C905-4F87-85C6-6D1DC8760D70}" type="slidenum">
              <a:rPr lang="en-US" smtClean="0"/>
              <a:t>27</a:t>
            </a:fld>
            <a:endParaRPr lang="en-US"/>
          </a:p>
        </p:txBody>
      </p:sp>
      <p:pic>
        <p:nvPicPr>
          <p:cNvPr id="8" name="Picture 7">
            <a:extLst>
              <a:ext uri="{FF2B5EF4-FFF2-40B4-BE49-F238E27FC236}">
                <a16:creationId xmlns:a16="http://schemas.microsoft.com/office/drawing/2014/main" id="{840BE84E-EBEC-4B5D-96C7-69035374A4D9}"/>
              </a:ext>
            </a:extLst>
          </p:cNvPr>
          <p:cNvPicPr>
            <a:picLocks noChangeAspect="1"/>
          </p:cNvPicPr>
          <p:nvPr/>
        </p:nvPicPr>
        <p:blipFill rotWithShape="1">
          <a:blip r:embed="rId2">
            <a:extLst>
              <a:ext uri="{28A0092B-C50C-407E-A947-70E740481C1C}">
                <a14:useLocalDpi xmlns:a14="http://schemas.microsoft.com/office/drawing/2010/main" val="0"/>
              </a:ext>
            </a:extLst>
          </a:blip>
          <a:srcRect l="21525" r="25178"/>
          <a:stretch/>
        </p:blipFill>
        <p:spPr>
          <a:xfrm>
            <a:off x="1475334" y="1838300"/>
            <a:ext cx="3221484" cy="3947698"/>
          </a:xfrm>
          <a:prstGeom prst="rect">
            <a:avLst/>
          </a:prstGeom>
        </p:spPr>
      </p:pic>
      <p:sp>
        <p:nvSpPr>
          <p:cNvPr id="9" name="TextBox 8">
            <a:extLst>
              <a:ext uri="{FF2B5EF4-FFF2-40B4-BE49-F238E27FC236}">
                <a16:creationId xmlns:a16="http://schemas.microsoft.com/office/drawing/2014/main" id="{4707345F-914F-4381-B545-71F4742BEF4A}"/>
              </a:ext>
            </a:extLst>
          </p:cNvPr>
          <p:cNvSpPr txBox="1"/>
          <p:nvPr/>
        </p:nvSpPr>
        <p:spPr>
          <a:xfrm>
            <a:off x="5658678" y="2519117"/>
            <a:ext cx="4757532"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It has three layers in the chassis.</a:t>
            </a:r>
          </a:p>
          <a:p>
            <a:pPr marL="285750" indent="-285750">
              <a:buFont typeface="Arial" panose="020B0604020202020204" pitchFamily="34" charset="0"/>
              <a:buChar char="•"/>
            </a:pPr>
            <a:r>
              <a:rPr lang="en-US" sz="2400" dirty="0"/>
              <a:t>The design of our robot will be similar to this with our own moving platform and components.</a:t>
            </a:r>
          </a:p>
          <a:p>
            <a:pPr marL="285750" indent="-285750">
              <a:buFont typeface="Arial" panose="020B0604020202020204" pitchFamily="34" charset="0"/>
              <a:buChar char="•"/>
            </a:pPr>
            <a:r>
              <a:rPr lang="en-US" sz="2400" dirty="0"/>
              <a:t>Moving platform will be designed as a differential drive system.</a:t>
            </a:r>
          </a:p>
        </p:txBody>
      </p:sp>
      <p:sp>
        <p:nvSpPr>
          <p:cNvPr id="2" name="TextBox 1">
            <a:extLst>
              <a:ext uri="{FF2B5EF4-FFF2-40B4-BE49-F238E27FC236}">
                <a16:creationId xmlns:a16="http://schemas.microsoft.com/office/drawing/2014/main" id="{B0B5774F-3289-4E7D-ACDB-7F73256F0684}"/>
              </a:ext>
            </a:extLst>
          </p:cNvPr>
          <p:cNvSpPr txBox="1"/>
          <p:nvPr/>
        </p:nvSpPr>
        <p:spPr>
          <a:xfrm>
            <a:off x="2008505" y="5971309"/>
            <a:ext cx="2155142" cy="276999"/>
          </a:xfrm>
          <a:prstGeom prst="rect">
            <a:avLst/>
          </a:prstGeom>
          <a:noFill/>
        </p:spPr>
        <p:txBody>
          <a:bodyPr wrap="none" rtlCol="0">
            <a:spAutoFit/>
          </a:bodyPr>
          <a:lstStyle/>
          <a:p>
            <a:r>
              <a:rPr lang="en-US" sz="1100" dirty="0"/>
              <a:t>Source - www.</a:t>
            </a:r>
            <a:r>
              <a:rPr lang="en-US" sz="1200" dirty="0"/>
              <a:t>willowgarage</a:t>
            </a:r>
            <a:r>
              <a:rPr lang="en-US" sz="1100" dirty="0"/>
              <a:t>.com </a:t>
            </a:r>
          </a:p>
        </p:txBody>
      </p:sp>
      <p:sp>
        <p:nvSpPr>
          <p:cNvPr id="6" name="Title 1">
            <a:extLst>
              <a:ext uri="{FF2B5EF4-FFF2-40B4-BE49-F238E27FC236}">
                <a16:creationId xmlns:a16="http://schemas.microsoft.com/office/drawing/2014/main" id="{56BF105A-87C5-4D2E-9DFA-1680869A3384}"/>
              </a:ext>
            </a:extLst>
          </p:cNvPr>
          <p:cNvSpPr>
            <a:spLocks noGrp="1"/>
          </p:cNvSpPr>
          <p:nvPr>
            <p:ph type="title"/>
          </p:nvPr>
        </p:nvSpPr>
        <p:spPr>
          <a:xfrm>
            <a:off x="838200" y="512737"/>
            <a:ext cx="10515600" cy="1325563"/>
          </a:xfrm>
        </p:spPr>
        <p:txBody>
          <a:bodyPr>
            <a:normAutofit/>
          </a:bodyPr>
          <a:lstStyle/>
          <a:p>
            <a:r>
              <a:rPr lang="en-US" b="1" dirty="0">
                <a:latin typeface="+mn-lt"/>
                <a:ea typeface="Adobe Gothic Std B" panose="020B0800000000000000" pitchFamily="34" charset="-128"/>
              </a:rPr>
              <a:t>Robot chassis design</a:t>
            </a:r>
          </a:p>
        </p:txBody>
      </p:sp>
    </p:spTree>
    <p:extLst>
      <p:ext uri="{BB962C8B-B14F-4D97-AF65-F5344CB8AC3E}">
        <p14:creationId xmlns:p14="http://schemas.microsoft.com/office/powerpoint/2010/main" val="2795849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E328-4A3A-4467-9BC7-4827B01FFAE7}"/>
              </a:ext>
            </a:extLst>
          </p:cNvPr>
          <p:cNvSpPr>
            <a:spLocks noGrp="1"/>
          </p:cNvSpPr>
          <p:nvPr>
            <p:ph type="title"/>
          </p:nvPr>
        </p:nvSpPr>
        <p:spPr>
          <a:xfrm>
            <a:off x="839788" y="1009849"/>
            <a:ext cx="6793464" cy="1030633"/>
          </a:xfrm>
        </p:spPr>
        <p:txBody>
          <a:bodyPr>
            <a:noAutofit/>
          </a:bodyPr>
          <a:lstStyle/>
          <a:p>
            <a:r>
              <a:rPr lang="en-US" sz="4400" b="1" dirty="0">
                <a:latin typeface="+mn-lt"/>
                <a:ea typeface="Adobe Gothic Std B" panose="020B0800000000000000" pitchFamily="34" charset="-128"/>
              </a:rPr>
              <a:t>Designing Robot model</a:t>
            </a:r>
            <a:r>
              <a:rPr lang="en-US" sz="4400" b="1" dirty="0">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
            </a:r>
            <a:br>
              <a:rPr lang="en-US" sz="4400" b="1" dirty="0">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br>
            <a:endParaRPr lang="en-US" sz="4400" b="1" dirty="0">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endParaRPr>
          </a:p>
        </p:txBody>
      </p:sp>
      <p:sp>
        <p:nvSpPr>
          <p:cNvPr id="4" name="Text Placeholder 3">
            <a:extLst>
              <a:ext uri="{FF2B5EF4-FFF2-40B4-BE49-F238E27FC236}">
                <a16:creationId xmlns:a16="http://schemas.microsoft.com/office/drawing/2014/main" id="{4ECDB315-431A-4592-A694-A3F0FC2BAD92}"/>
              </a:ext>
            </a:extLst>
          </p:cNvPr>
          <p:cNvSpPr>
            <a:spLocks noGrp="1"/>
          </p:cNvSpPr>
          <p:nvPr>
            <p:ph type="body" sz="half" idx="2"/>
          </p:nvPr>
        </p:nvSpPr>
        <p:spPr>
          <a:xfrm>
            <a:off x="839788" y="1894888"/>
            <a:ext cx="5256212" cy="3616118"/>
          </a:xfrm>
        </p:spPr>
        <p:txBody>
          <a:bodyPr>
            <a:noAutofit/>
          </a:bodyPr>
          <a:lstStyle/>
          <a:p>
            <a:pPr marL="285750" indent="-285750">
              <a:buFont typeface="Arial" panose="020B0604020202020204" pitchFamily="34" charset="0"/>
              <a:buChar char="•"/>
            </a:pPr>
            <a:r>
              <a:rPr lang="en-US" sz="2400" dirty="0"/>
              <a:t>We did a 3D model for the Robot design we are planning to build.</a:t>
            </a:r>
          </a:p>
          <a:p>
            <a:pPr marL="285750" indent="-285750">
              <a:buFont typeface="Arial" panose="020B0604020202020204" pitchFamily="34" charset="0"/>
              <a:buChar char="•"/>
            </a:pPr>
            <a:r>
              <a:rPr lang="en-US" sz="2400" dirty="0"/>
              <a:t>For the plates we decided to go with  Aluminum Composite Material boards because of their strength and light weight. </a:t>
            </a:r>
          </a:p>
          <a:p>
            <a:pPr marL="285750" indent="-285750">
              <a:buFont typeface="Arial" panose="020B0604020202020204" pitchFamily="34" charset="0"/>
              <a:buChar char="•"/>
            </a:pPr>
            <a:r>
              <a:rPr lang="en-US" sz="2400" dirty="0"/>
              <a:t>To connect plates we will be using threaded rods covered by aluminum tubes.</a:t>
            </a:r>
          </a:p>
        </p:txBody>
      </p:sp>
      <p:pic>
        <p:nvPicPr>
          <p:cNvPr id="8" name="Picture 7">
            <a:extLst>
              <a:ext uri="{FF2B5EF4-FFF2-40B4-BE49-F238E27FC236}">
                <a16:creationId xmlns:a16="http://schemas.microsoft.com/office/drawing/2014/main" id="{D98A7A28-783F-45C7-9E43-9E55AF21FC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86575" y="1670761"/>
            <a:ext cx="3448050" cy="3840245"/>
          </a:xfrm>
          <a:prstGeom prst="rect">
            <a:avLst/>
          </a:prstGeom>
        </p:spPr>
      </p:pic>
      <p:sp>
        <p:nvSpPr>
          <p:cNvPr id="3" name="Slide Number Placeholder 2"/>
          <p:cNvSpPr>
            <a:spLocks noGrp="1"/>
          </p:cNvSpPr>
          <p:nvPr>
            <p:ph type="sldNum" sz="quarter" idx="12"/>
          </p:nvPr>
        </p:nvSpPr>
        <p:spPr/>
        <p:txBody>
          <a:bodyPr/>
          <a:lstStyle/>
          <a:p>
            <a:fld id="{BBEA8A14-C905-4F87-85C6-6D1DC8760D70}" type="slidenum">
              <a:rPr lang="en-US" smtClean="0"/>
              <a:t>28</a:t>
            </a:fld>
            <a:endParaRPr lang="en-US"/>
          </a:p>
        </p:txBody>
      </p:sp>
    </p:spTree>
    <p:extLst>
      <p:ext uri="{BB962C8B-B14F-4D97-AF65-F5344CB8AC3E}">
        <p14:creationId xmlns:p14="http://schemas.microsoft.com/office/powerpoint/2010/main" val="1136350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E328-4A3A-4467-9BC7-4827B01FFAE7}"/>
              </a:ext>
            </a:extLst>
          </p:cNvPr>
          <p:cNvSpPr>
            <a:spLocks noGrp="1"/>
          </p:cNvSpPr>
          <p:nvPr>
            <p:ph type="title"/>
          </p:nvPr>
        </p:nvSpPr>
        <p:spPr>
          <a:xfrm>
            <a:off x="852697" y="1033986"/>
            <a:ext cx="6793464" cy="1030633"/>
          </a:xfrm>
        </p:spPr>
        <p:txBody>
          <a:bodyPr>
            <a:noAutofit/>
          </a:bodyPr>
          <a:lstStyle/>
          <a:p>
            <a:r>
              <a:rPr lang="en-US" sz="4400" b="1" dirty="0">
                <a:latin typeface="+mn-lt"/>
                <a:ea typeface="Adobe Gothic Std B" panose="020B0800000000000000" pitchFamily="34" charset="-128"/>
              </a:rPr>
              <a:t>Designing</a:t>
            </a:r>
            <a:r>
              <a:rPr lang="en-US" sz="4000" b="1" dirty="0">
                <a:latin typeface="+mn-lt"/>
                <a:ea typeface="Adobe Gothic Std B" panose="020B0800000000000000" pitchFamily="34" charset="-128"/>
              </a:rPr>
              <a:t> Robot model</a:t>
            </a:r>
            <a:r>
              <a:rPr lang="en-US" sz="4400" b="1" dirty="0">
                <a:effectLst>
                  <a:outerShdw blurRad="38100" dist="38100" dir="2700000" algn="tl">
                    <a:srgbClr val="000000">
                      <a:alpha val="43137"/>
                    </a:srgbClr>
                  </a:outerShdw>
                </a:effectLst>
                <a:latin typeface="+mn-lt"/>
                <a:ea typeface="Adobe Gothic Std B" panose="020B0800000000000000" pitchFamily="34" charset="-128"/>
              </a:rPr>
              <a:t/>
            </a:r>
            <a:br>
              <a:rPr lang="en-US" sz="4400" b="1" dirty="0">
                <a:effectLst>
                  <a:outerShdw blurRad="38100" dist="38100" dir="2700000" algn="tl">
                    <a:srgbClr val="000000">
                      <a:alpha val="43137"/>
                    </a:srgbClr>
                  </a:outerShdw>
                </a:effectLst>
                <a:latin typeface="+mn-lt"/>
                <a:ea typeface="Adobe Gothic Std B" panose="020B0800000000000000" pitchFamily="34" charset="-128"/>
              </a:rPr>
            </a:br>
            <a:endParaRPr lang="en-US" sz="4400" b="1" dirty="0">
              <a:effectLst>
                <a:outerShdw blurRad="38100" dist="38100" dir="2700000" algn="tl">
                  <a:srgbClr val="000000">
                    <a:alpha val="43137"/>
                  </a:srgbClr>
                </a:outerShdw>
              </a:effectLst>
              <a:latin typeface="+mn-lt"/>
              <a:ea typeface="Adobe Gothic Std B" panose="020B0800000000000000" pitchFamily="34" charset="-128"/>
            </a:endParaRPr>
          </a:p>
        </p:txBody>
      </p:sp>
      <p:pic>
        <p:nvPicPr>
          <p:cNvPr id="8" name="Picture 7">
            <a:extLst>
              <a:ext uri="{FF2B5EF4-FFF2-40B4-BE49-F238E27FC236}">
                <a16:creationId xmlns:a16="http://schemas.microsoft.com/office/drawing/2014/main" id="{D98A7A28-783F-45C7-9E43-9E55AF21FC1A}"/>
              </a:ext>
            </a:extLst>
          </p:cNvPr>
          <p:cNvPicPr>
            <a:picLocks noChangeAspect="1"/>
          </p:cNvPicPr>
          <p:nvPr/>
        </p:nvPicPr>
        <p:blipFill rotWithShape="1">
          <a:blip r:embed="rId2">
            <a:extLst>
              <a:ext uri="{28A0092B-C50C-407E-A947-70E740481C1C}">
                <a14:useLocalDpi xmlns:a14="http://schemas.microsoft.com/office/drawing/2010/main" val="0"/>
              </a:ext>
            </a:extLst>
          </a:blip>
          <a:srcRect t="12407" b="5716"/>
          <a:stretch/>
        </p:blipFill>
        <p:spPr>
          <a:xfrm>
            <a:off x="3612119" y="1662544"/>
            <a:ext cx="4998481" cy="4558147"/>
          </a:xfrm>
          <a:prstGeom prst="rect">
            <a:avLst/>
          </a:prstGeom>
        </p:spPr>
      </p:pic>
      <p:sp>
        <p:nvSpPr>
          <p:cNvPr id="3" name="Slide Number Placeholder 2"/>
          <p:cNvSpPr>
            <a:spLocks noGrp="1"/>
          </p:cNvSpPr>
          <p:nvPr>
            <p:ph type="sldNum" sz="quarter" idx="12"/>
          </p:nvPr>
        </p:nvSpPr>
        <p:spPr/>
        <p:txBody>
          <a:bodyPr/>
          <a:lstStyle/>
          <a:p>
            <a:fld id="{BBEA8A14-C905-4F87-85C6-6D1DC8760D70}" type="slidenum">
              <a:rPr lang="en-US" smtClean="0"/>
              <a:t>29</a:t>
            </a:fld>
            <a:endParaRPr lang="en-US"/>
          </a:p>
        </p:txBody>
      </p:sp>
      <p:sp>
        <p:nvSpPr>
          <p:cNvPr id="5" name="Text Placeholder 3">
            <a:extLst>
              <a:ext uri="{FF2B5EF4-FFF2-40B4-BE49-F238E27FC236}">
                <a16:creationId xmlns:a16="http://schemas.microsoft.com/office/drawing/2014/main" id="{4ECDB315-431A-4592-A694-A3F0FC2BAD92}"/>
              </a:ext>
            </a:extLst>
          </p:cNvPr>
          <p:cNvSpPr>
            <a:spLocks noGrp="1"/>
          </p:cNvSpPr>
          <p:nvPr>
            <p:ph type="body" sz="half" idx="2"/>
          </p:nvPr>
        </p:nvSpPr>
        <p:spPr>
          <a:xfrm>
            <a:off x="4430560" y="6447175"/>
            <a:ext cx="3932237" cy="438101"/>
          </a:xfrm>
        </p:spPr>
        <p:txBody>
          <a:bodyPr>
            <a:normAutofit/>
          </a:bodyPr>
          <a:lstStyle/>
          <a:p>
            <a:r>
              <a:rPr lang="en-US" sz="1800" dirty="0"/>
              <a:t>A rough design of the proposed robot</a:t>
            </a:r>
          </a:p>
        </p:txBody>
      </p:sp>
    </p:spTree>
    <p:extLst>
      <p:ext uri="{BB962C8B-B14F-4D97-AF65-F5344CB8AC3E}">
        <p14:creationId xmlns:p14="http://schemas.microsoft.com/office/powerpoint/2010/main" val="3874427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E3D05B-A673-4C92-B466-67A51CBDCC70}"/>
              </a:ext>
            </a:extLst>
          </p:cNvPr>
          <p:cNvSpPr>
            <a:spLocks noGrp="1"/>
          </p:cNvSpPr>
          <p:nvPr>
            <p:ph idx="1"/>
          </p:nvPr>
        </p:nvSpPr>
        <p:spPr/>
        <p:txBody>
          <a:bodyPr>
            <a:normAutofit/>
          </a:bodyPr>
          <a:lstStyle/>
          <a:p>
            <a:r>
              <a:rPr lang="en-US" sz="2400" dirty="0"/>
              <a:t>Our project is mainly on having an external vision based navigation system for indoor robots.</a:t>
            </a:r>
          </a:p>
          <a:p>
            <a:r>
              <a:rPr lang="en-US" sz="2400" dirty="0"/>
              <a:t>As for the application of it, a restaurant delivery robot will be built and run on this system.</a:t>
            </a:r>
          </a:p>
          <a:p>
            <a:r>
              <a:rPr lang="en-US" sz="2400" dirty="0"/>
              <a:t>3 major sections of the project will be presented</a:t>
            </a:r>
          </a:p>
          <a:p>
            <a:pPr marL="914400" indent="-514350">
              <a:buFont typeface="+mj-lt"/>
              <a:buAutoNum type="arabicPeriod"/>
            </a:pPr>
            <a:r>
              <a:rPr lang="en-US" sz="2400" dirty="0"/>
              <a:t>Order Management System</a:t>
            </a:r>
          </a:p>
          <a:p>
            <a:pPr marL="914400" indent="-514350">
              <a:buFont typeface="+mj-lt"/>
              <a:buAutoNum type="arabicPeriod"/>
            </a:pPr>
            <a:r>
              <a:rPr lang="en-US" sz="2400" dirty="0"/>
              <a:t>Vision based navigation system</a:t>
            </a:r>
          </a:p>
          <a:p>
            <a:pPr marL="914400" indent="-514350">
              <a:buFont typeface="+mj-lt"/>
              <a:buAutoNum type="arabicPeriod"/>
            </a:pPr>
            <a:r>
              <a:rPr lang="en-US" sz="2400" dirty="0"/>
              <a:t>Robot build and control</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6AB61D65-967F-4347-AAD4-2B74EAD2042A}" type="slidenum">
              <a:rPr lang="en-US" smtClean="0"/>
              <a:t>3</a:t>
            </a:fld>
            <a:endParaRPr lang="en-US"/>
          </a:p>
        </p:txBody>
      </p:sp>
      <p:sp>
        <p:nvSpPr>
          <p:cNvPr id="7" name="Title 1">
            <a:extLst>
              <a:ext uri="{FF2B5EF4-FFF2-40B4-BE49-F238E27FC236}">
                <a16:creationId xmlns:a16="http://schemas.microsoft.com/office/drawing/2014/main" id="{3D3D00A3-0727-4053-B82A-9F932734BB52}"/>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ea typeface="Adobe Gothic Std B" panose="020B0800000000000000" pitchFamily="34" charset="-128"/>
              </a:rPr>
              <a:t>Introduction</a:t>
            </a:r>
            <a:endParaRPr lang="en-US" dirty="0">
              <a:latin typeface="+mn-lt"/>
            </a:endParaRPr>
          </a:p>
        </p:txBody>
      </p:sp>
    </p:spTree>
    <p:extLst>
      <p:ext uri="{BB962C8B-B14F-4D97-AF65-F5344CB8AC3E}">
        <p14:creationId xmlns:p14="http://schemas.microsoft.com/office/powerpoint/2010/main" val="39109196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8A7CA1-F88A-43EA-A130-A9352172CDCB}"/>
              </a:ext>
            </a:extLst>
          </p:cNvPr>
          <p:cNvSpPr>
            <a:spLocks noGrp="1"/>
          </p:cNvSpPr>
          <p:nvPr>
            <p:ph idx="1"/>
          </p:nvPr>
        </p:nvSpPr>
        <p:spPr>
          <a:xfrm>
            <a:off x="705678" y="884721"/>
            <a:ext cx="10515600" cy="1991001"/>
          </a:xfrm>
        </p:spPr>
        <p:txBody>
          <a:bodyPr/>
          <a:lstStyle/>
          <a:p>
            <a:r>
              <a:rPr lang="en-US" dirty="0"/>
              <a:t>The choice of wheel types for a mobile robot is strongly linked to the choice of wheel arrangement, or wheel geometry.</a:t>
            </a:r>
          </a:p>
          <a:p>
            <a:r>
              <a:rPr lang="en-US" dirty="0"/>
              <a:t>One of the cost-effective solution for mobile robot navigation is differential drive systems</a:t>
            </a:r>
            <a:r>
              <a:rPr lang="en-US" baseline="30000" dirty="0"/>
              <a:t>[2]</a:t>
            </a:r>
            <a:r>
              <a:rPr lang="en-US" dirty="0"/>
              <a:t>.</a:t>
            </a:r>
          </a:p>
        </p:txBody>
      </p:sp>
      <p:sp>
        <p:nvSpPr>
          <p:cNvPr id="4" name="Slide Number Placeholder 3">
            <a:extLst>
              <a:ext uri="{FF2B5EF4-FFF2-40B4-BE49-F238E27FC236}">
                <a16:creationId xmlns:a16="http://schemas.microsoft.com/office/drawing/2014/main" id="{2DAFA01B-0273-4136-9DD6-606D5599C9A6}"/>
              </a:ext>
            </a:extLst>
          </p:cNvPr>
          <p:cNvSpPr>
            <a:spLocks noGrp="1"/>
          </p:cNvSpPr>
          <p:nvPr>
            <p:ph type="sldNum" sz="quarter" idx="12"/>
          </p:nvPr>
        </p:nvSpPr>
        <p:spPr/>
        <p:txBody>
          <a:bodyPr/>
          <a:lstStyle/>
          <a:p>
            <a:fld id="{BBEA8A14-C905-4F87-85C6-6D1DC8760D70}" type="slidenum">
              <a:rPr lang="en-US" smtClean="0"/>
              <a:t>30</a:t>
            </a:fld>
            <a:endParaRPr lang="en-US" dirty="0"/>
          </a:p>
        </p:txBody>
      </p:sp>
      <p:pic>
        <p:nvPicPr>
          <p:cNvPr id="5" name="Content Placeholder 5">
            <a:extLst>
              <a:ext uri="{FF2B5EF4-FFF2-40B4-BE49-F238E27FC236}">
                <a16:creationId xmlns:a16="http://schemas.microsoft.com/office/drawing/2014/main" id="{CCE91065-6E08-4D42-AB8E-C4F7412AF06C}"/>
              </a:ext>
            </a:extLst>
          </p:cNvPr>
          <p:cNvPicPr>
            <a:picLocks noChangeAspect="1"/>
          </p:cNvPicPr>
          <p:nvPr/>
        </p:nvPicPr>
        <p:blipFill rotWithShape="1">
          <a:blip r:embed="rId2">
            <a:extLst>
              <a:ext uri="{28A0092B-C50C-407E-A947-70E740481C1C}">
                <a14:useLocalDpi xmlns:a14="http://schemas.microsoft.com/office/drawing/2010/main" val="0"/>
              </a:ext>
            </a:extLst>
          </a:blip>
          <a:srcRect l="34546" t="43734" r="35157" b="9137"/>
          <a:stretch/>
        </p:blipFill>
        <p:spPr>
          <a:xfrm>
            <a:off x="3810063" y="2875722"/>
            <a:ext cx="3977863" cy="3480628"/>
          </a:xfrm>
          <a:prstGeom prst="rect">
            <a:avLst/>
          </a:prstGeom>
        </p:spPr>
      </p:pic>
      <p:sp>
        <p:nvSpPr>
          <p:cNvPr id="6" name="TextBox 5">
            <a:extLst>
              <a:ext uri="{FF2B5EF4-FFF2-40B4-BE49-F238E27FC236}">
                <a16:creationId xmlns:a16="http://schemas.microsoft.com/office/drawing/2014/main" id="{AF157655-3358-42E7-9FBC-FC84466E47DF}"/>
              </a:ext>
            </a:extLst>
          </p:cNvPr>
          <p:cNvSpPr txBox="1"/>
          <p:nvPr/>
        </p:nvSpPr>
        <p:spPr>
          <a:xfrm>
            <a:off x="4458530" y="6413698"/>
            <a:ext cx="2680927" cy="307777"/>
          </a:xfrm>
          <a:prstGeom prst="rect">
            <a:avLst/>
          </a:prstGeom>
          <a:noFill/>
        </p:spPr>
        <p:txBody>
          <a:bodyPr wrap="none" rtlCol="0">
            <a:spAutoFit/>
          </a:bodyPr>
          <a:lstStyle/>
          <a:p>
            <a:r>
              <a:rPr lang="en-US" sz="1400" dirty="0"/>
              <a:t>Source : www.semanticscholar.org</a:t>
            </a:r>
          </a:p>
        </p:txBody>
      </p:sp>
    </p:spTree>
    <p:extLst>
      <p:ext uri="{BB962C8B-B14F-4D97-AF65-F5344CB8AC3E}">
        <p14:creationId xmlns:p14="http://schemas.microsoft.com/office/powerpoint/2010/main" val="2294368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Current progress</a:t>
            </a:r>
          </a:p>
        </p:txBody>
      </p:sp>
      <p:sp>
        <p:nvSpPr>
          <p:cNvPr id="3" name="Content Placeholder 2"/>
          <p:cNvSpPr>
            <a:spLocks noGrp="1"/>
          </p:cNvSpPr>
          <p:nvPr>
            <p:ph idx="1"/>
          </p:nvPr>
        </p:nvSpPr>
        <p:spPr/>
        <p:txBody>
          <a:bodyPr/>
          <a:lstStyle/>
          <a:p>
            <a:r>
              <a:rPr lang="en-US" dirty="0"/>
              <a:t>Design and weight analysis</a:t>
            </a:r>
          </a:p>
          <a:p>
            <a:r>
              <a:rPr lang="en-US" dirty="0"/>
              <a:t>Motor torque estimation</a:t>
            </a:r>
          </a:p>
          <a:p>
            <a:r>
              <a:rPr lang="en-US" dirty="0"/>
              <a:t>Materials and component selection</a:t>
            </a:r>
          </a:p>
          <a:p>
            <a:r>
              <a:rPr lang="en-US" dirty="0"/>
              <a:t>Building the robot</a:t>
            </a:r>
          </a:p>
        </p:txBody>
      </p:sp>
      <p:sp>
        <p:nvSpPr>
          <p:cNvPr id="4" name="Slide Number Placeholder 3"/>
          <p:cNvSpPr>
            <a:spLocks noGrp="1"/>
          </p:cNvSpPr>
          <p:nvPr>
            <p:ph type="sldNum" sz="quarter" idx="12"/>
          </p:nvPr>
        </p:nvSpPr>
        <p:spPr/>
        <p:txBody>
          <a:bodyPr/>
          <a:lstStyle/>
          <a:p>
            <a:fld id="{BBEA8A14-C905-4F87-85C6-6D1DC8760D70}" type="slidenum">
              <a:rPr lang="en-US" smtClean="0"/>
              <a:t>31</a:t>
            </a:fld>
            <a:endParaRPr lang="en-US"/>
          </a:p>
        </p:txBody>
      </p:sp>
    </p:spTree>
    <p:extLst>
      <p:ext uri="{BB962C8B-B14F-4D97-AF65-F5344CB8AC3E}">
        <p14:creationId xmlns:p14="http://schemas.microsoft.com/office/powerpoint/2010/main" val="2326474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DD786-2D4F-4F94-8796-A1BCDB9E0011}"/>
              </a:ext>
            </a:extLst>
          </p:cNvPr>
          <p:cNvSpPr>
            <a:spLocks noGrp="1"/>
          </p:cNvSpPr>
          <p:nvPr>
            <p:ph type="title"/>
          </p:nvPr>
        </p:nvSpPr>
        <p:spPr>
          <a:xfrm>
            <a:off x="969327" y="974130"/>
            <a:ext cx="8251203" cy="1027927"/>
          </a:xfrm>
        </p:spPr>
        <p:txBody>
          <a:bodyPr>
            <a:noAutofit/>
          </a:bodyPr>
          <a:lstStyle/>
          <a:p>
            <a:r>
              <a:rPr lang="en-US" sz="4400" b="1" dirty="0">
                <a:latin typeface="+mn-lt"/>
              </a:rPr>
              <a:t>Estimation of the robot weight</a:t>
            </a:r>
            <a:r>
              <a:rPr lang="en-US" sz="4400" dirty="0"/>
              <a:t/>
            </a:r>
            <a:br>
              <a:rPr lang="en-US" sz="4400" dirty="0"/>
            </a:br>
            <a:endParaRPr lang="en-US" sz="4400" dirty="0"/>
          </a:p>
        </p:txBody>
      </p:sp>
      <p:graphicFrame>
        <p:nvGraphicFramePr>
          <p:cNvPr id="17" name="Table 16">
            <a:extLst>
              <a:ext uri="{FF2B5EF4-FFF2-40B4-BE49-F238E27FC236}">
                <a16:creationId xmlns:a16="http://schemas.microsoft.com/office/drawing/2014/main" id="{8AA65943-EDEE-42C5-8A73-9A5C05741EC9}"/>
              </a:ext>
            </a:extLst>
          </p:cNvPr>
          <p:cNvGraphicFramePr>
            <a:graphicFrameLocks noGrp="1"/>
          </p:cNvGraphicFramePr>
          <p:nvPr/>
        </p:nvGraphicFramePr>
        <p:xfrm>
          <a:off x="1854200" y="1697182"/>
          <a:ext cx="8128000" cy="44500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10538229"/>
                    </a:ext>
                  </a:extLst>
                </a:gridCol>
                <a:gridCol w="4064000">
                  <a:extLst>
                    <a:ext uri="{9D8B030D-6E8A-4147-A177-3AD203B41FA5}">
                      <a16:colId xmlns:a16="http://schemas.microsoft.com/office/drawing/2014/main" val="6557273"/>
                    </a:ext>
                  </a:extLst>
                </a:gridCol>
              </a:tblGrid>
              <a:tr h="370840">
                <a:tc>
                  <a:txBody>
                    <a:bodyPr/>
                    <a:lstStyle/>
                    <a:p>
                      <a:pPr algn="ctr"/>
                      <a:r>
                        <a:rPr lang="en-US" dirty="0"/>
                        <a:t>Item</a:t>
                      </a:r>
                    </a:p>
                  </a:txBody>
                  <a:tcPr/>
                </a:tc>
                <a:tc>
                  <a:txBody>
                    <a:bodyPr/>
                    <a:lstStyle/>
                    <a:p>
                      <a:pPr algn="ctr"/>
                      <a:r>
                        <a:rPr lang="en-US" dirty="0"/>
                        <a:t>Weight</a:t>
                      </a:r>
                    </a:p>
                  </a:txBody>
                  <a:tcPr/>
                </a:tc>
                <a:extLst>
                  <a:ext uri="{0D108BD9-81ED-4DB2-BD59-A6C34878D82A}">
                    <a16:rowId xmlns:a16="http://schemas.microsoft.com/office/drawing/2014/main" val="4014706271"/>
                  </a:ext>
                </a:extLst>
              </a:tr>
              <a:tr h="370840">
                <a:tc>
                  <a:txBody>
                    <a:bodyPr/>
                    <a:lstStyle/>
                    <a:p>
                      <a:r>
                        <a:rPr lang="en-US" dirty="0"/>
                        <a:t>ACM Board for 0.378 𝑚</a:t>
                      </a:r>
                      <a:r>
                        <a:rPr lang="en-US" baseline="30000" dirty="0"/>
                        <a:t>2</a:t>
                      </a:r>
                      <a:r>
                        <a:rPr lang="en-US" dirty="0"/>
                        <a:t> area</a:t>
                      </a:r>
                    </a:p>
                  </a:txBody>
                  <a:tcPr/>
                </a:tc>
                <a:tc>
                  <a:txBody>
                    <a:bodyPr/>
                    <a:lstStyle/>
                    <a:p>
                      <a:pPr algn="ctr"/>
                      <a:r>
                        <a:rPr lang="en-US" dirty="0"/>
                        <a:t>1.52 𝑘𝑔</a:t>
                      </a:r>
                    </a:p>
                  </a:txBody>
                  <a:tcPr/>
                </a:tc>
                <a:extLst>
                  <a:ext uri="{0D108BD9-81ED-4DB2-BD59-A6C34878D82A}">
                    <a16:rowId xmlns:a16="http://schemas.microsoft.com/office/drawing/2014/main" val="881852006"/>
                  </a:ext>
                </a:extLst>
              </a:tr>
              <a:tr h="370840">
                <a:tc>
                  <a:txBody>
                    <a:bodyPr/>
                    <a:lstStyle/>
                    <a:p>
                      <a:r>
                        <a:rPr lang="en-US" dirty="0"/>
                        <a:t>Threaded rods for 3.5 m</a:t>
                      </a:r>
                    </a:p>
                  </a:txBody>
                  <a:tcPr/>
                </a:tc>
                <a:tc>
                  <a:txBody>
                    <a:bodyPr/>
                    <a:lstStyle/>
                    <a:p>
                      <a:pPr algn="ctr"/>
                      <a:r>
                        <a:rPr lang="en-US" dirty="0"/>
                        <a:t>2.2 </a:t>
                      </a:r>
                      <a:r>
                        <a:rPr lang="en-US" i="1" dirty="0"/>
                        <a:t>kg</a:t>
                      </a:r>
                    </a:p>
                  </a:txBody>
                  <a:tcPr/>
                </a:tc>
                <a:extLst>
                  <a:ext uri="{0D108BD9-81ED-4DB2-BD59-A6C34878D82A}">
                    <a16:rowId xmlns:a16="http://schemas.microsoft.com/office/drawing/2014/main" val="64690514"/>
                  </a:ext>
                </a:extLst>
              </a:tr>
              <a:tr h="370840">
                <a:tc>
                  <a:txBody>
                    <a:bodyPr/>
                    <a:lstStyle/>
                    <a:p>
                      <a:r>
                        <a:rPr lang="en-US" dirty="0"/>
                        <a:t>Kinect</a:t>
                      </a:r>
                    </a:p>
                  </a:txBody>
                  <a:tcPr/>
                </a:tc>
                <a:tc>
                  <a:txBody>
                    <a:bodyPr/>
                    <a:lstStyle/>
                    <a:p>
                      <a:pPr algn="ctr"/>
                      <a:r>
                        <a:rPr lang="en-US" dirty="0"/>
                        <a:t>0.6 </a:t>
                      </a:r>
                      <a:r>
                        <a:rPr lang="en-US" i="1" dirty="0"/>
                        <a:t>kg</a:t>
                      </a:r>
                    </a:p>
                  </a:txBody>
                  <a:tcPr/>
                </a:tc>
                <a:extLst>
                  <a:ext uri="{0D108BD9-81ED-4DB2-BD59-A6C34878D82A}">
                    <a16:rowId xmlns:a16="http://schemas.microsoft.com/office/drawing/2014/main" val="2003003249"/>
                  </a:ext>
                </a:extLst>
              </a:tr>
              <a:tr h="370840">
                <a:tc>
                  <a:txBody>
                    <a:bodyPr/>
                    <a:lstStyle/>
                    <a:p>
                      <a:r>
                        <a:rPr lang="en-US" dirty="0"/>
                        <a:t>Aluminum tubes</a:t>
                      </a:r>
                    </a:p>
                  </a:txBody>
                  <a:tcPr/>
                </a:tc>
                <a:tc>
                  <a:txBody>
                    <a:bodyPr/>
                    <a:lstStyle/>
                    <a:p>
                      <a:pPr algn="ctr"/>
                      <a:r>
                        <a:rPr lang="en-US" dirty="0"/>
                        <a:t>0.4 </a:t>
                      </a:r>
                      <a:r>
                        <a:rPr lang="en-US" i="1" dirty="0"/>
                        <a:t>kg</a:t>
                      </a:r>
                      <a:endParaRPr lang="en-US" dirty="0"/>
                    </a:p>
                  </a:txBody>
                  <a:tcPr/>
                </a:tc>
                <a:extLst>
                  <a:ext uri="{0D108BD9-81ED-4DB2-BD59-A6C34878D82A}">
                    <a16:rowId xmlns:a16="http://schemas.microsoft.com/office/drawing/2014/main" val="4031713607"/>
                  </a:ext>
                </a:extLst>
              </a:tr>
              <a:tr h="370840">
                <a:tc>
                  <a:txBody>
                    <a:bodyPr/>
                    <a:lstStyle/>
                    <a:p>
                      <a:r>
                        <a:rPr lang="en-US" dirty="0"/>
                        <a:t>Wheels</a:t>
                      </a:r>
                    </a:p>
                  </a:txBody>
                  <a:tcPr/>
                </a:tc>
                <a:tc>
                  <a:txBody>
                    <a:bodyPr/>
                    <a:lstStyle/>
                    <a:p>
                      <a:pPr algn="ctr"/>
                      <a:r>
                        <a:rPr lang="en-US" dirty="0"/>
                        <a:t>0.6 </a:t>
                      </a:r>
                      <a:r>
                        <a:rPr lang="en-US" i="1" dirty="0"/>
                        <a:t>kg</a:t>
                      </a:r>
                    </a:p>
                  </a:txBody>
                  <a:tcPr/>
                </a:tc>
                <a:extLst>
                  <a:ext uri="{0D108BD9-81ED-4DB2-BD59-A6C34878D82A}">
                    <a16:rowId xmlns:a16="http://schemas.microsoft.com/office/drawing/2014/main" val="2331923043"/>
                  </a:ext>
                </a:extLst>
              </a:tr>
              <a:tr h="370840">
                <a:tc>
                  <a:txBody>
                    <a:bodyPr/>
                    <a:lstStyle/>
                    <a:p>
                      <a:r>
                        <a:rPr lang="en-US" dirty="0"/>
                        <a:t>Power Bank and Battery</a:t>
                      </a:r>
                    </a:p>
                  </a:txBody>
                  <a:tcPr/>
                </a:tc>
                <a:tc>
                  <a:txBody>
                    <a:bodyPr/>
                    <a:lstStyle/>
                    <a:p>
                      <a:pPr algn="ctr"/>
                      <a:r>
                        <a:rPr lang="en-US" dirty="0"/>
                        <a:t>1.0 </a:t>
                      </a:r>
                      <a:r>
                        <a:rPr lang="en-US" i="1" dirty="0"/>
                        <a:t>kg</a:t>
                      </a:r>
                    </a:p>
                  </a:txBody>
                  <a:tcPr/>
                </a:tc>
                <a:extLst>
                  <a:ext uri="{0D108BD9-81ED-4DB2-BD59-A6C34878D82A}">
                    <a16:rowId xmlns:a16="http://schemas.microsoft.com/office/drawing/2014/main" val="309384533"/>
                  </a:ext>
                </a:extLst>
              </a:tr>
              <a:tr h="370840">
                <a:tc>
                  <a:txBody>
                    <a:bodyPr/>
                    <a:lstStyle/>
                    <a:p>
                      <a:r>
                        <a:rPr lang="en-US" dirty="0"/>
                        <a:t>Motors (NEMA 23) x 2</a:t>
                      </a:r>
                    </a:p>
                  </a:txBody>
                  <a:tcPr/>
                </a:tc>
                <a:tc>
                  <a:txBody>
                    <a:bodyPr/>
                    <a:lstStyle/>
                    <a:p>
                      <a:pPr algn="ctr"/>
                      <a:r>
                        <a:rPr lang="en-US" i="0" dirty="0"/>
                        <a:t>1.2 </a:t>
                      </a:r>
                      <a:r>
                        <a:rPr lang="en-US" i="1" dirty="0"/>
                        <a:t>kg</a:t>
                      </a:r>
                      <a:endParaRPr lang="en-US" i="0" dirty="0"/>
                    </a:p>
                  </a:txBody>
                  <a:tcPr/>
                </a:tc>
                <a:extLst>
                  <a:ext uri="{0D108BD9-81ED-4DB2-BD59-A6C34878D82A}">
                    <a16:rowId xmlns:a16="http://schemas.microsoft.com/office/drawing/2014/main" val="1205352078"/>
                  </a:ext>
                </a:extLst>
              </a:tr>
              <a:tr h="370840">
                <a:tc>
                  <a:txBody>
                    <a:bodyPr/>
                    <a:lstStyle/>
                    <a:p>
                      <a:r>
                        <a:rPr lang="en-US" dirty="0"/>
                        <a:t>Other Electronics</a:t>
                      </a:r>
                    </a:p>
                  </a:txBody>
                  <a:tcPr/>
                </a:tc>
                <a:tc>
                  <a:txBody>
                    <a:bodyPr/>
                    <a:lstStyle/>
                    <a:p>
                      <a:pPr algn="ctr"/>
                      <a:r>
                        <a:rPr lang="en-US" i="0" dirty="0"/>
                        <a:t>0.5 </a:t>
                      </a:r>
                      <a:r>
                        <a:rPr lang="en-US" i="1" dirty="0"/>
                        <a:t>kg</a:t>
                      </a:r>
                      <a:endParaRPr lang="en-US" i="0" dirty="0"/>
                    </a:p>
                  </a:txBody>
                  <a:tcPr/>
                </a:tc>
                <a:extLst>
                  <a:ext uri="{0D108BD9-81ED-4DB2-BD59-A6C34878D82A}">
                    <a16:rowId xmlns:a16="http://schemas.microsoft.com/office/drawing/2014/main" val="4103918541"/>
                  </a:ext>
                </a:extLst>
              </a:tr>
              <a:tr h="370840">
                <a:tc>
                  <a:txBody>
                    <a:bodyPr/>
                    <a:lstStyle/>
                    <a:p>
                      <a:r>
                        <a:rPr lang="en-US" dirty="0"/>
                        <a:t>For foods</a:t>
                      </a:r>
                    </a:p>
                  </a:txBody>
                  <a:tcPr/>
                </a:tc>
                <a:tc>
                  <a:txBody>
                    <a:bodyPr/>
                    <a:lstStyle/>
                    <a:p>
                      <a:pPr algn="ctr"/>
                      <a:r>
                        <a:rPr lang="en-US" i="0" dirty="0"/>
                        <a:t>1.0 </a:t>
                      </a:r>
                      <a:r>
                        <a:rPr lang="en-US" b="0" i="1" u="none" dirty="0">
                          <a:effectLst/>
                        </a:rPr>
                        <a:t>kg</a:t>
                      </a:r>
                      <a:endParaRPr lang="en-US" i="0" dirty="0"/>
                    </a:p>
                  </a:txBody>
                  <a:tcPr/>
                </a:tc>
                <a:extLst>
                  <a:ext uri="{0D108BD9-81ED-4DB2-BD59-A6C34878D82A}">
                    <a16:rowId xmlns:a16="http://schemas.microsoft.com/office/drawing/2014/main" val="3189341709"/>
                  </a:ext>
                </a:extLst>
              </a:tr>
              <a:tr h="370840">
                <a:tc>
                  <a:txBody>
                    <a:bodyPr/>
                    <a:lstStyle/>
                    <a:p>
                      <a:r>
                        <a:rPr lang="en-US" dirty="0"/>
                        <a:t>Steel Bottom plate</a:t>
                      </a:r>
                    </a:p>
                  </a:txBody>
                  <a:tcPr/>
                </a:tc>
                <a:tc>
                  <a:txBody>
                    <a:bodyPr/>
                    <a:lstStyle/>
                    <a:p>
                      <a:pPr algn="ctr"/>
                      <a:r>
                        <a:rPr lang="en-US" i="0" dirty="0"/>
                        <a:t>0.8 kg</a:t>
                      </a:r>
                    </a:p>
                  </a:txBody>
                  <a:tcPr/>
                </a:tc>
                <a:extLst>
                  <a:ext uri="{0D108BD9-81ED-4DB2-BD59-A6C34878D82A}">
                    <a16:rowId xmlns:a16="http://schemas.microsoft.com/office/drawing/2014/main" val="3934982905"/>
                  </a:ext>
                </a:extLst>
              </a:tr>
              <a:tr h="370840">
                <a:tc>
                  <a:txBody>
                    <a:bodyPr/>
                    <a:lstStyle/>
                    <a:p>
                      <a:r>
                        <a:rPr lang="en-US" b="1" dirty="0"/>
                        <a:t>Total Weight</a:t>
                      </a:r>
                    </a:p>
                  </a:txBody>
                  <a:tcPr/>
                </a:tc>
                <a:tc>
                  <a:txBody>
                    <a:bodyPr/>
                    <a:lstStyle/>
                    <a:p>
                      <a:pPr algn="ctr"/>
                      <a:r>
                        <a:rPr lang="en-US" b="1" i="0" dirty="0"/>
                        <a:t>9.83 </a:t>
                      </a:r>
                      <a:r>
                        <a:rPr lang="en-US" b="1" i="1" dirty="0"/>
                        <a:t>kg</a:t>
                      </a:r>
                      <a:endParaRPr lang="en-US" b="1" i="0" dirty="0"/>
                    </a:p>
                  </a:txBody>
                  <a:tcPr/>
                </a:tc>
                <a:extLst>
                  <a:ext uri="{0D108BD9-81ED-4DB2-BD59-A6C34878D82A}">
                    <a16:rowId xmlns:a16="http://schemas.microsoft.com/office/drawing/2014/main" val="310349165"/>
                  </a:ext>
                </a:extLst>
              </a:tr>
            </a:tbl>
          </a:graphicData>
        </a:graphic>
      </p:graphicFrame>
      <p:sp>
        <p:nvSpPr>
          <p:cNvPr id="3" name="Slide Number Placeholder 2"/>
          <p:cNvSpPr>
            <a:spLocks noGrp="1"/>
          </p:cNvSpPr>
          <p:nvPr>
            <p:ph type="sldNum" sz="quarter" idx="12"/>
          </p:nvPr>
        </p:nvSpPr>
        <p:spPr/>
        <p:txBody>
          <a:bodyPr/>
          <a:lstStyle/>
          <a:p>
            <a:fld id="{BBEA8A14-C905-4F87-85C6-6D1DC8760D70}" type="slidenum">
              <a:rPr lang="en-US" smtClean="0"/>
              <a:t>32</a:t>
            </a:fld>
            <a:endParaRPr lang="en-US"/>
          </a:p>
        </p:txBody>
      </p:sp>
    </p:spTree>
    <p:extLst>
      <p:ext uri="{BB962C8B-B14F-4D97-AF65-F5344CB8AC3E}">
        <p14:creationId xmlns:p14="http://schemas.microsoft.com/office/powerpoint/2010/main" val="4043921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609"/>
            <a:ext cx="10515600" cy="1325563"/>
          </a:xfrm>
        </p:spPr>
        <p:txBody>
          <a:bodyPr/>
          <a:lstStyle/>
          <a:p>
            <a:r>
              <a:rPr lang="en-US" b="1" dirty="0">
                <a:latin typeface="+mn-lt"/>
              </a:rPr>
              <a:t>Estimation Center of Gravity</a:t>
            </a:r>
          </a:p>
        </p:txBody>
      </p:sp>
      <p:sp>
        <p:nvSpPr>
          <p:cNvPr id="4" name="Slide Number Placeholder 3"/>
          <p:cNvSpPr>
            <a:spLocks noGrp="1"/>
          </p:cNvSpPr>
          <p:nvPr>
            <p:ph type="sldNum" sz="quarter" idx="12"/>
          </p:nvPr>
        </p:nvSpPr>
        <p:spPr/>
        <p:txBody>
          <a:bodyPr/>
          <a:lstStyle/>
          <a:p>
            <a:fld id="{BBEA8A14-C905-4F87-85C6-6D1DC8760D70}" type="slidenum">
              <a:rPr lang="en-US" smtClean="0"/>
              <a:t>33</a:t>
            </a:fld>
            <a:endParaRPr lang="en-US" dirty="0"/>
          </a:p>
        </p:txBody>
      </p:sp>
      <p:pic>
        <p:nvPicPr>
          <p:cNvPr id="8" name="Picture 7">
            <a:extLst>
              <a:ext uri="{FF2B5EF4-FFF2-40B4-BE49-F238E27FC236}">
                <a16:creationId xmlns:a16="http://schemas.microsoft.com/office/drawing/2014/main" id="{C87BA682-30BD-4977-9537-3A272F2DB5E6}"/>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t="14106" b="17682"/>
          <a:stretch/>
        </p:blipFill>
        <p:spPr>
          <a:xfrm>
            <a:off x="2148659" y="1480077"/>
            <a:ext cx="7542122" cy="3858506"/>
          </a:xfrm>
          <a:prstGeom prst="rect">
            <a:avLst/>
          </a:prstGeom>
        </p:spPr>
      </p:pic>
      <p:sp>
        <p:nvSpPr>
          <p:cNvPr id="14" name="TextBox 13">
            <a:extLst>
              <a:ext uri="{FF2B5EF4-FFF2-40B4-BE49-F238E27FC236}">
                <a16:creationId xmlns:a16="http://schemas.microsoft.com/office/drawing/2014/main" id="{CE34D04E-B663-4DDE-91EE-427FC321FBAB}"/>
              </a:ext>
            </a:extLst>
          </p:cNvPr>
          <p:cNvSpPr txBox="1"/>
          <p:nvPr/>
        </p:nvSpPr>
        <p:spPr>
          <a:xfrm>
            <a:off x="3485322" y="2997837"/>
            <a:ext cx="303288" cy="369332"/>
          </a:xfrm>
          <a:prstGeom prst="rect">
            <a:avLst/>
          </a:prstGeom>
          <a:noFill/>
        </p:spPr>
        <p:txBody>
          <a:bodyPr wrap="none" rtlCol="0">
            <a:spAutoFit/>
          </a:bodyPr>
          <a:lstStyle/>
          <a:p>
            <a:r>
              <a:rPr lang="en-US" dirty="0"/>
              <a:t>P</a:t>
            </a:r>
          </a:p>
        </p:txBody>
      </p:sp>
      <p:sp>
        <p:nvSpPr>
          <p:cNvPr id="3" name="TextBox 2">
            <a:extLst>
              <a:ext uri="{FF2B5EF4-FFF2-40B4-BE49-F238E27FC236}">
                <a16:creationId xmlns:a16="http://schemas.microsoft.com/office/drawing/2014/main" id="{B99DC76A-8678-4576-A927-A37CA6C79B7B}"/>
              </a:ext>
            </a:extLst>
          </p:cNvPr>
          <p:cNvSpPr txBox="1"/>
          <p:nvPr/>
        </p:nvSpPr>
        <p:spPr>
          <a:xfrm>
            <a:off x="1094773" y="5338583"/>
            <a:ext cx="10338086" cy="1200329"/>
          </a:xfrm>
          <a:prstGeom prst="rect">
            <a:avLst/>
          </a:prstGeom>
          <a:noFill/>
        </p:spPr>
        <p:txBody>
          <a:bodyPr wrap="none" rtlCol="0">
            <a:spAutoFit/>
          </a:bodyPr>
          <a:lstStyle/>
          <a:p>
            <a:pPr marL="285750" indent="-285750">
              <a:buFont typeface="Arial" panose="020B0604020202020204" pitchFamily="34" charset="0"/>
              <a:buChar char="•"/>
            </a:pPr>
            <a:r>
              <a:rPr lang="en-US" dirty="0"/>
              <a:t>Based on weight estimation, we did a canter of gravity calculation for the design.</a:t>
            </a:r>
          </a:p>
          <a:p>
            <a:pPr marL="285750" indent="-285750">
              <a:buFont typeface="Arial" panose="020B0604020202020204" pitchFamily="34" charset="0"/>
              <a:buChar char="•"/>
            </a:pPr>
            <a:r>
              <a:rPr lang="en-US" dirty="0"/>
              <a:t>According to the calculation the Center of Gravity of the robot design is 0.235 m above the bottom plate. </a:t>
            </a:r>
          </a:p>
          <a:p>
            <a:pPr marL="285750" indent="-285750">
              <a:buFont typeface="Arial" panose="020B0604020202020204" pitchFamily="34" charset="0"/>
              <a:buChar char="•"/>
            </a:pPr>
            <a:r>
              <a:rPr lang="en-US" dirty="0"/>
              <a:t>It is 9.1cm below the center.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47349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968BEE-662A-4FEF-87F1-18749C284562}"/>
                  </a:ext>
                </a:extLst>
              </p:cNvPr>
              <p:cNvSpPr>
                <a:spLocks noGrp="1"/>
              </p:cNvSpPr>
              <p:nvPr>
                <p:ph idx="1"/>
              </p:nvPr>
            </p:nvSpPr>
            <p:spPr>
              <a:xfrm>
                <a:off x="705679" y="1802296"/>
                <a:ext cx="10515600" cy="1813740"/>
              </a:xfrm>
            </p:spPr>
            <p:txBody>
              <a:bodyPr>
                <a:normAutofit/>
              </a:bodyPr>
              <a:lstStyle/>
              <a:p>
                <a:pPr>
                  <a:lnSpc>
                    <a:spcPct val="100000"/>
                  </a:lnSpc>
                </a:pPr>
                <a:r>
                  <a:rPr lang="en-US" sz="2400" dirty="0"/>
                  <a:t>In our design we have 4 wheels and 2 motors.</a:t>
                </a:r>
              </a:p>
              <a:p>
                <a:pPr>
                  <a:lnSpc>
                    <a:spcPct val="100000"/>
                  </a:lnSpc>
                </a:pPr>
                <a:r>
                  <a:rPr lang="en-US" sz="2400" dirty="0"/>
                  <a:t>Based on total weight estimation, we did a calculation for required motor torque.</a:t>
                </a:r>
              </a:p>
              <a:p>
                <a:pPr>
                  <a:lnSpc>
                    <a:spcPct val="100000"/>
                  </a:lnSpc>
                </a:pPr>
                <a:r>
                  <a:rPr lang="en-US" sz="2400" dirty="0"/>
                  <a:t>According to the calculations, maximum torque required from a single motor is </a:t>
                </a:r>
                <a14:m>
                  <m:oMath xmlns:m="http://schemas.openxmlformats.org/officeDocument/2006/math">
                    <m:r>
                      <m:rPr>
                        <m:nor/>
                      </m:rPr>
                      <a:rPr lang="en-US" sz="2400" i="1">
                        <a:latin typeface="Cambria Math" panose="02040503050406030204" pitchFamily="18" charset="0"/>
                        <a:ea typeface="Cambria Math" panose="02040503050406030204" pitchFamily="18" charset="0"/>
                      </a:rPr>
                      <m:t>0.722 </m:t>
                    </m:r>
                    <m:r>
                      <m:rPr>
                        <m:nor/>
                      </m:rPr>
                      <a:rPr lang="en-US" sz="2400" i="1">
                        <a:latin typeface="Cambria Math" panose="02040503050406030204" pitchFamily="18" charset="0"/>
                        <a:ea typeface="Cambria Math" panose="02040503050406030204" pitchFamily="18" charset="0"/>
                      </a:rPr>
                      <m:t>N</m:t>
                    </m:r>
                  </m:oMath>
                </a14:m>
                <a:r>
                  <a:rPr lang="en-US" sz="2400" i="1" dirty="0">
                    <a:latin typeface="Cambria Math" panose="02040503050406030204" pitchFamily="18" charset="0"/>
                    <a:ea typeface="Cambria Math" panose="02040503050406030204" pitchFamily="18" charset="0"/>
                  </a:rPr>
                  <a:t>m.</a:t>
                </a:r>
                <a:endParaRPr lang="en-US" sz="2400" dirty="0"/>
              </a:p>
            </p:txBody>
          </p:sp>
        </mc:Choice>
        <mc:Fallback xmlns="">
          <p:sp>
            <p:nvSpPr>
              <p:cNvPr id="3" name="Content Placeholder 2">
                <a:extLst>
                  <a:ext uri="{FF2B5EF4-FFF2-40B4-BE49-F238E27FC236}">
                    <a16:creationId xmlns:a16="http://schemas.microsoft.com/office/drawing/2014/main" id="{D9968BEE-662A-4FEF-87F1-18749C284562}"/>
                  </a:ext>
                </a:extLst>
              </p:cNvPr>
              <p:cNvSpPr>
                <a:spLocks noGrp="1" noRot="1" noChangeAspect="1" noMove="1" noResize="1" noEditPoints="1" noAdjustHandles="1" noChangeArrowheads="1" noChangeShapeType="1" noTextEdit="1"/>
              </p:cNvSpPr>
              <p:nvPr>
                <p:ph idx="1"/>
              </p:nvPr>
            </p:nvSpPr>
            <p:spPr>
              <a:xfrm>
                <a:off x="705679" y="1802296"/>
                <a:ext cx="10515600" cy="1813740"/>
              </a:xfrm>
              <a:blipFill>
                <a:blip r:embed="rId2"/>
                <a:stretch>
                  <a:fillRect l="-812" t="-2694" r="-116" b="-7071"/>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6951CCF1-0EEC-49A8-A757-45C2A482D4A4}"/>
              </a:ext>
            </a:extLst>
          </p:cNvPr>
          <p:cNvSpPr>
            <a:spLocks noGrp="1"/>
          </p:cNvSpPr>
          <p:nvPr>
            <p:ph type="title"/>
          </p:nvPr>
        </p:nvSpPr>
        <p:spPr>
          <a:xfrm>
            <a:off x="705679" y="898159"/>
            <a:ext cx="10119203" cy="1027927"/>
          </a:xfrm>
        </p:spPr>
        <p:txBody>
          <a:bodyPr>
            <a:normAutofit fontScale="90000"/>
          </a:bodyPr>
          <a:lstStyle/>
          <a:p>
            <a:r>
              <a:rPr lang="en-US" sz="4900" b="1" dirty="0">
                <a:latin typeface="+mn-lt"/>
              </a:rPr>
              <a:t>Estimation of required motor torque</a:t>
            </a:r>
            <a:r>
              <a:rPr lang="en-US" dirty="0"/>
              <a:t/>
            </a:r>
            <a:br>
              <a:rPr lang="en-US" dirty="0"/>
            </a:br>
            <a:endParaRPr lang="en-US" dirty="0"/>
          </a:p>
        </p:txBody>
      </p:sp>
      <p:sp>
        <p:nvSpPr>
          <p:cNvPr id="7" name="Slide Number Placeholder 6"/>
          <p:cNvSpPr>
            <a:spLocks noGrp="1"/>
          </p:cNvSpPr>
          <p:nvPr>
            <p:ph type="sldNum" sz="quarter" idx="12"/>
          </p:nvPr>
        </p:nvSpPr>
        <p:spPr/>
        <p:txBody>
          <a:bodyPr/>
          <a:lstStyle/>
          <a:p>
            <a:fld id="{BBEA8A14-C905-4F87-85C6-6D1DC8760D70}" type="slidenum">
              <a:rPr lang="en-US" smtClean="0"/>
              <a:t>34</a:t>
            </a:fld>
            <a:endParaRPr lang="en-US"/>
          </a:p>
        </p:txBody>
      </p:sp>
      <p:pic>
        <p:nvPicPr>
          <p:cNvPr id="5" name="Picture 4">
            <a:extLst>
              <a:ext uri="{FF2B5EF4-FFF2-40B4-BE49-F238E27FC236}">
                <a16:creationId xmlns:a16="http://schemas.microsoft.com/office/drawing/2014/main" id="{9B93DFFA-E681-4E3A-9D24-547E822A844B}"/>
              </a:ext>
            </a:extLst>
          </p:cNvPr>
          <p:cNvPicPr>
            <a:picLocks noChangeAspect="1"/>
          </p:cNvPicPr>
          <p:nvPr/>
        </p:nvPicPr>
        <p:blipFill>
          <a:blip r:embed="rId3"/>
          <a:stretch>
            <a:fillRect/>
          </a:stretch>
        </p:blipFill>
        <p:spPr>
          <a:xfrm>
            <a:off x="4831280" y="3810206"/>
            <a:ext cx="2689734" cy="2351973"/>
          </a:xfrm>
          <a:prstGeom prst="rect">
            <a:avLst/>
          </a:prstGeom>
        </p:spPr>
      </p:pic>
    </p:spTree>
    <p:extLst>
      <p:ext uri="{BB962C8B-B14F-4D97-AF65-F5344CB8AC3E}">
        <p14:creationId xmlns:p14="http://schemas.microsoft.com/office/powerpoint/2010/main" val="439072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9986-EAB6-4BA4-A3BB-6EC07A401DBF}"/>
              </a:ext>
            </a:extLst>
          </p:cNvPr>
          <p:cNvSpPr>
            <a:spLocks noGrp="1"/>
          </p:cNvSpPr>
          <p:nvPr>
            <p:ph type="title"/>
          </p:nvPr>
        </p:nvSpPr>
        <p:spPr>
          <a:xfrm>
            <a:off x="838200" y="855455"/>
            <a:ext cx="10515600" cy="1325563"/>
          </a:xfrm>
        </p:spPr>
        <p:txBody>
          <a:bodyPr>
            <a:normAutofit/>
          </a:bodyPr>
          <a:lstStyle/>
          <a:p>
            <a:r>
              <a:rPr lang="en-US" b="1" dirty="0">
                <a:latin typeface="+mn-lt"/>
              </a:rPr>
              <a:t>Selection of material and components</a:t>
            </a:r>
            <a:r>
              <a:rPr lang="en-US" dirty="0"/>
              <a:t/>
            </a:r>
            <a:br>
              <a:rPr lang="en-US" dirty="0"/>
            </a:br>
            <a:endParaRPr lang="en-US" dirty="0"/>
          </a:p>
        </p:txBody>
      </p:sp>
      <p:sp>
        <p:nvSpPr>
          <p:cNvPr id="4" name="Slide Number Placeholder 3">
            <a:extLst>
              <a:ext uri="{FF2B5EF4-FFF2-40B4-BE49-F238E27FC236}">
                <a16:creationId xmlns:a16="http://schemas.microsoft.com/office/drawing/2014/main" id="{AF8CC769-0674-40CF-AA0E-8A243BB71F89}"/>
              </a:ext>
            </a:extLst>
          </p:cNvPr>
          <p:cNvSpPr>
            <a:spLocks noGrp="1"/>
          </p:cNvSpPr>
          <p:nvPr>
            <p:ph type="sldNum" sz="quarter" idx="12"/>
          </p:nvPr>
        </p:nvSpPr>
        <p:spPr/>
        <p:txBody>
          <a:bodyPr/>
          <a:lstStyle/>
          <a:p>
            <a:fld id="{BBEA8A14-C905-4F87-85C6-6D1DC8760D70}" type="slidenum">
              <a:rPr lang="en-US" smtClean="0"/>
              <a:t>35</a:t>
            </a:fld>
            <a:endParaRPr lang="en-US"/>
          </a:p>
        </p:txBody>
      </p:sp>
      <p:sp>
        <p:nvSpPr>
          <p:cNvPr id="5" name="Title 1">
            <a:extLst>
              <a:ext uri="{FF2B5EF4-FFF2-40B4-BE49-F238E27FC236}">
                <a16:creationId xmlns:a16="http://schemas.microsoft.com/office/drawing/2014/main" id="{B2F1F031-DC02-4AD7-837F-010BD6AA0AE5}"/>
              </a:ext>
            </a:extLst>
          </p:cNvPr>
          <p:cNvSpPr txBox="1">
            <a:spLocks/>
          </p:cNvSpPr>
          <p:nvPr/>
        </p:nvSpPr>
        <p:spPr>
          <a:xfrm>
            <a:off x="838200" y="2181019"/>
            <a:ext cx="10515600" cy="115190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a:t>Bottom plate and L profile – Steel</a:t>
            </a:r>
            <a:r>
              <a:rPr lang="en-US" dirty="0"/>
              <a:t/>
            </a:r>
            <a:br>
              <a:rPr lang="en-US" dirty="0"/>
            </a:br>
            <a:endParaRPr lang="en-US" dirty="0"/>
          </a:p>
        </p:txBody>
      </p:sp>
      <p:pic>
        <p:nvPicPr>
          <p:cNvPr id="7" name="Picture 6">
            <a:extLst>
              <a:ext uri="{FF2B5EF4-FFF2-40B4-BE49-F238E27FC236}">
                <a16:creationId xmlns:a16="http://schemas.microsoft.com/office/drawing/2014/main" id="{602B600A-C09B-44F3-B90A-D2385ADDF0E3}"/>
              </a:ext>
            </a:extLst>
          </p:cNvPr>
          <p:cNvPicPr>
            <a:picLocks noChangeAspect="1"/>
          </p:cNvPicPr>
          <p:nvPr/>
        </p:nvPicPr>
        <p:blipFill rotWithShape="1">
          <a:blip r:embed="rId2">
            <a:extLst>
              <a:ext uri="{28A0092B-C50C-407E-A947-70E740481C1C}">
                <a14:useLocalDpi xmlns:a14="http://schemas.microsoft.com/office/drawing/2010/main" val="0"/>
              </a:ext>
            </a:extLst>
          </a:blip>
          <a:srcRect l="15115" t="10030" r="19789" b="16579"/>
          <a:stretch/>
        </p:blipFill>
        <p:spPr>
          <a:xfrm>
            <a:off x="7107382" y="1953491"/>
            <a:ext cx="4246418" cy="3380509"/>
          </a:xfrm>
          <a:prstGeom prst="rect">
            <a:avLst/>
          </a:prstGeom>
        </p:spPr>
      </p:pic>
      <p:sp>
        <p:nvSpPr>
          <p:cNvPr id="8" name="TextBox 7">
            <a:extLst>
              <a:ext uri="{FF2B5EF4-FFF2-40B4-BE49-F238E27FC236}">
                <a16:creationId xmlns:a16="http://schemas.microsoft.com/office/drawing/2014/main" id="{C1ECBE26-2562-45E7-983D-A97CC8D34788}"/>
              </a:ext>
            </a:extLst>
          </p:cNvPr>
          <p:cNvSpPr txBox="1"/>
          <p:nvPr/>
        </p:nvSpPr>
        <p:spPr>
          <a:xfrm>
            <a:off x="1501807" y="2871257"/>
            <a:ext cx="4824782" cy="646331"/>
          </a:xfrm>
          <a:prstGeom prst="rect">
            <a:avLst/>
          </a:prstGeom>
          <a:noFill/>
        </p:spPr>
        <p:txBody>
          <a:bodyPr wrap="none" rtlCol="0">
            <a:spAutoFit/>
          </a:bodyPr>
          <a:lstStyle/>
          <a:p>
            <a:pPr marL="285750" indent="-285750">
              <a:buFont typeface="Arial" panose="020B0604020202020204" pitchFamily="34" charset="0"/>
              <a:buChar char="•"/>
            </a:pPr>
            <a:r>
              <a:rPr lang="en-US" dirty="0"/>
              <a:t>Bottom plate should have strength to connect </a:t>
            </a:r>
          </a:p>
          <a:p>
            <a:r>
              <a:rPr lang="en-US" dirty="0"/>
              <a:t>      motors and wheels.</a:t>
            </a:r>
          </a:p>
        </p:txBody>
      </p:sp>
    </p:spTree>
    <p:extLst>
      <p:ext uri="{BB962C8B-B14F-4D97-AF65-F5344CB8AC3E}">
        <p14:creationId xmlns:p14="http://schemas.microsoft.com/office/powerpoint/2010/main" val="369743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9986-EAB6-4BA4-A3BB-6EC07A401DBF}"/>
              </a:ext>
            </a:extLst>
          </p:cNvPr>
          <p:cNvSpPr>
            <a:spLocks noGrp="1"/>
          </p:cNvSpPr>
          <p:nvPr>
            <p:ph type="title"/>
          </p:nvPr>
        </p:nvSpPr>
        <p:spPr>
          <a:xfrm>
            <a:off x="838200" y="855455"/>
            <a:ext cx="10515600" cy="1325563"/>
          </a:xfrm>
        </p:spPr>
        <p:txBody>
          <a:bodyPr>
            <a:normAutofit/>
          </a:bodyPr>
          <a:lstStyle/>
          <a:p>
            <a:r>
              <a:rPr lang="en-US" b="1" dirty="0">
                <a:latin typeface="+mn-lt"/>
              </a:rPr>
              <a:t>Selection of material and components</a:t>
            </a:r>
            <a:r>
              <a:rPr lang="en-US" dirty="0"/>
              <a:t/>
            </a:r>
            <a:br>
              <a:rPr lang="en-US" dirty="0"/>
            </a:br>
            <a:endParaRPr lang="en-US" dirty="0"/>
          </a:p>
        </p:txBody>
      </p:sp>
      <p:sp>
        <p:nvSpPr>
          <p:cNvPr id="4" name="Slide Number Placeholder 3">
            <a:extLst>
              <a:ext uri="{FF2B5EF4-FFF2-40B4-BE49-F238E27FC236}">
                <a16:creationId xmlns:a16="http://schemas.microsoft.com/office/drawing/2014/main" id="{AF8CC769-0674-40CF-AA0E-8A243BB71F89}"/>
              </a:ext>
            </a:extLst>
          </p:cNvPr>
          <p:cNvSpPr>
            <a:spLocks noGrp="1"/>
          </p:cNvSpPr>
          <p:nvPr>
            <p:ph type="sldNum" sz="quarter" idx="12"/>
          </p:nvPr>
        </p:nvSpPr>
        <p:spPr/>
        <p:txBody>
          <a:bodyPr/>
          <a:lstStyle/>
          <a:p>
            <a:fld id="{BBEA8A14-C905-4F87-85C6-6D1DC8760D70}" type="slidenum">
              <a:rPr lang="en-US" smtClean="0"/>
              <a:t>36</a:t>
            </a:fld>
            <a:endParaRPr lang="en-US"/>
          </a:p>
        </p:txBody>
      </p:sp>
      <p:sp>
        <p:nvSpPr>
          <p:cNvPr id="5" name="Title 1">
            <a:extLst>
              <a:ext uri="{FF2B5EF4-FFF2-40B4-BE49-F238E27FC236}">
                <a16:creationId xmlns:a16="http://schemas.microsoft.com/office/drawing/2014/main" id="{B2F1F031-DC02-4AD7-837F-010BD6AA0AE5}"/>
              </a:ext>
            </a:extLst>
          </p:cNvPr>
          <p:cNvSpPr txBox="1">
            <a:spLocks/>
          </p:cNvSpPr>
          <p:nvPr/>
        </p:nvSpPr>
        <p:spPr>
          <a:xfrm>
            <a:off x="838200" y="2181019"/>
            <a:ext cx="10515600" cy="115190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a:t>Middle and top plates – ACM (Aluminum Composite Material )  </a:t>
            </a:r>
            <a:r>
              <a:rPr lang="en-US" dirty="0"/>
              <a:t/>
            </a:r>
            <a:br>
              <a:rPr lang="en-US" dirty="0"/>
            </a:br>
            <a:endParaRPr lang="en-US" dirty="0"/>
          </a:p>
        </p:txBody>
      </p:sp>
      <p:pic>
        <p:nvPicPr>
          <p:cNvPr id="7" name="Picture 6">
            <a:extLst>
              <a:ext uri="{FF2B5EF4-FFF2-40B4-BE49-F238E27FC236}">
                <a16:creationId xmlns:a16="http://schemas.microsoft.com/office/drawing/2014/main" id="{602B600A-C09B-44F3-B90A-D2385ADDF0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90196" y="2871257"/>
            <a:ext cx="4246418" cy="3019511"/>
          </a:xfrm>
          <a:prstGeom prst="rect">
            <a:avLst/>
          </a:prstGeom>
        </p:spPr>
      </p:pic>
      <p:sp>
        <p:nvSpPr>
          <p:cNvPr id="8" name="TextBox 7">
            <a:extLst>
              <a:ext uri="{FF2B5EF4-FFF2-40B4-BE49-F238E27FC236}">
                <a16:creationId xmlns:a16="http://schemas.microsoft.com/office/drawing/2014/main" id="{C1ECBE26-2562-45E7-983D-A97CC8D34788}"/>
              </a:ext>
            </a:extLst>
          </p:cNvPr>
          <p:cNvSpPr txBox="1"/>
          <p:nvPr/>
        </p:nvSpPr>
        <p:spPr>
          <a:xfrm>
            <a:off x="1501807" y="2871257"/>
            <a:ext cx="4915320" cy="646331"/>
          </a:xfrm>
          <a:prstGeom prst="rect">
            <a:avLst/>
          </a:prstGeom>
          <a:noFill/>
        </p:spPr>
        <p:txBody>
          <a:bodyPr wrap="none" rtlCol="0">
            <a:spAutoFit/>
          </a:bodyPr>
          <a:lstStyle/>
          <a:p>
            <a:pPr marL="285750" indent="-285750">
              <a:buFont typeface="Arial" panose="020B0604020202020204" pitchFamily="34" charset="0"/>
              <a:buChar char="•"/>
            </a:pPr>
            <a:r>
              <a:rPr lang="en-US" dirty="0"/>
              <a:t>The material selected should have strength and</a:t>
            </a:r>
          </a:p>
          <a:p>
            <a:r>
              <a:rPr lang="en-US" dirty="0"/>
              <a:t>      also it should be light weight.</a:t>
            </a:r>
          </a:p>
        </p:txBody>
      </p:sp>
    </p:spTree>
    <p:extLst>
      <p:ext uri="{BB962C8B-B14F-4D97-AF65-F5344CB8AC3E}">
        <p14:creationId xmlns:p14="http://schemas.microsoft.com/office/powerpoint/2010/main" val="3544508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9986-EAB6-4BA4-A3BB-6EC07A401DBF}"/>
              </a:ext>
            </a:extLst>
          </p:cNvPr>
          <p:cNvSpPr>
            <a:spLocks noGrp="1"/>
          </p:cNvSpPr>
          <p:nvPr>
            <p:ph type="title"/>
          </p:nvPr>
        </p:nvSpPr>
        <p:spPr>
          <a:xfrm>
            <a:off x="838200" y="855455"/>
            <a:ext cx="10515600" cy="1325563"/>
          </a:xfrm>
        </p:spPr>
        <p:txBody>
          <a:bodyPr>
            <a:normAutofit/>
          </a:bodyPr>
          <a:lstStyle/>
          <a:p>
            <a:r>
              <a:rPr lang="en-US" b="1" dirty="0">
                <a:latin typeface="+mn-lt"/>
              </a:rPr>
              <a:t>Selection of material and components</a:t>
            </a:r>
            <a:r>
              <a:rPr lang="en-US" dirty="0"/>
              <a:t/>
            </a:r>
            <a:br>
              <a:rPr lang="en-US" dirty="0"/>
            </a:br>
            <a:endParaRPr lang="en-US" dirty="0"/>
          </a:p>
        </p:txBody>
      </p:sp>
      <p:sp>
        <p:nvSpPr>
          <p:cNvPr id="4" name="Slide Number Placeholder 3">
            <a:extLst>
              <a:ext uri="{FF2B5EF4-FFF2-40B4-BE49-F238E27FC236}">
                <a16:creationId xmlns:a16="http://schemas.microsoft.com/office/drawing/2014/main" id="{AF8CC769-0674-40CF-AA0E-8A243BB71F89}"/>
              </a:ext>
            </a:extLst>
          </p:cNvPr>
          <p:cNvSpPr>
            <a:spLocks noGrp="1"/>
          </p:cNvSpPr>
          <p:nvPr>
            <p:ph type="sldNum" sz="quarter" idx="12"/>
          </p:nvPr>
        </p:nvSpPr>
        <p:spPr/>
        <p:txBody>
          <a:bodyPr/>
          <a:lstStyle/>
          <a:p>
            <a:fld id="{BBEA8A14-C905-4F87-85C6-6D1DC8760D70}" type="slidenum">
              <a:rPr lang="en-US" smtClean="0"/>
              <a:t>37</a:t>
            </a:fld>
            <a:endParaRPr lang="en-US"/>
          </a:p>
        </p:txBody>
      </p:sp>
      <p:sp>
        <p:nvSpPr>
          <p:cNvPr id="5" name="Title 1">
            <a:extLst>
              <a:ext uri="{FF2B5EF4-FFF2-40B4-BE49-F238E27FC236}">
                <a16:creationId xmlns:a16="http://schemas.microsoft.com/office/drawing/2014/main" id="{B2F1F031-DC02-4AD7-837F-010BD6AA0AE5}"/>
              </a:ext>
            </a:extLst>
          </p:cNvPr>
          <p:cNvSpPr txBox="1">
            <a:spLocks/>
          </p:cNvSpPr>
          <p:nvPr/>
        </p:nvSpPr>
        <p:spPr>
          <a:xfrm>
            <a:off x="838200" y="2181019"/>
            <a:ext cx="10515600" cy="115190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a:t>Motor – NEMA  17 Stepper Motor</a:t>
            </a:r>
            <a:r>
              <a:rPr lang="en-US" dirty="0"/>
              <a:t/>
            </a:r>
            <a:br>
              <a:rPr lang="en-US" dirty="0"/>
            </a:br>
            <a:endParaRPr lang="en-US" dirty="0"/>
          </a:p>
        </p:txBody>
      </p:sp>
      <p:pic>
        <p:nvPicPr>
          <p:cNvPr id="7" name="Picture 6">
            <a:extLst>
              <a:ext uri="{FF2B5EF4-FFF2-40B4-BE49-F238E27FC236}">
                <a16:creationId xmlns:a16="http://schemas.microsoft.com/office/drawing/2014/main" id="{602B600A-C09B-44F3-B90A-D2385ADDF0E3}"/>
              </a:ext>
            </a:extLst>
          </p:cNvPr>
          <p:cNvPicPr>
            <a:picLocks noChangeAspect="1"/>
          </p:cNvPicPr>
          <p:nvPr/>
        </p:nvPicPr>
        <p:blipFill rotWithShape="1">
          <a:blip r:embed="rId2">
            <a:extLst>
              <a:ext uri="{28A0092B-C50C-407E-A947-70E740481C1C}">
                <a14:useLocalDpi xmlns:a14="http://schemas.microsoft.com/office/drawing/2010/main" val="0"/>
              </a:ext>
            </a:extLst>
          </a:blip>
          <a:srcRect l="10673" t="8911" r="14382" b="13177"/>
          <a:stretch/>
        </p:blipFill>
        <p:spPr>
          <a:xfrm>
            <a:off x="7911548" y="2805010"/>
            <a:ext cx="2676939" cy="278295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ECBE26-2562-45E7-983D-A97CC8D34788}"/>
                  </a:ext>
                </a:extLst>
              </p:cNvPr>
              <p:cNvSpPr txBox="1"/>
              <p:nvPr/>
            </p:nvSpPr>
            <p:spPr>
              <a:xfrm>
                <a:off x="1501807" y="2871257"/>
                <a:ext cx="5005858" cy="923330"/>
              </a:xfrm>
              <a:prstGeom prst="rect">
                <a:avLst/>
              </a:prstGeom>
              <a:noFill/>
            </p:spPr>
            <p:txBody>
              <a:bodyPr wrap="none" rtlCol="0">
                <a:spAutoFit/>
              </a:bodyPr>
              <a:lstStyle/>
              <a:p>
                <a:pPr marL="285750" indent="-285750">
                  <a:buFont typeface="Arial" panose="020B0604020202020204" pitchFamily="34" charset="0"/>
                  <a:buChar char="•"/>
                </a:pPr>
                <a:r>
                  <a:rPr lang="en-US" dirty="0"/>
                  <a:t>Holding torque  	- 1.02 Nm (Required </a:t>
                </a:r>
                <a14:m>
                  <m:oMath xmlns:m="http://schemas.openxmlformats.org/officeDocument/2006/math">
                    <m:r>
                      <m:rPr>
                        <m:nor/>
                      </m:rPr>
                      <a:rPr lang="en-US">
                        <a:latin typeface="Cambria Math" panose="02040503050406030204" pitchFamily="18" charset="0"/>
                        <a:ea typeface="Cambria Math" panose="02040503050406030204" pitchFamily="18" charset="0"/>
                      </a:rPr>
                      <m:t>0.722 </m:t>
                    </m:r>
                    <m:r>
                      <m:rPr>
                        <m:nor/>
                      </m:rPr>
                      <a:rPr lang="en-US">
                        <a:latin typeface="Cambria Math" panose="02040503050406030204" pitchFamily="18" charset="0"/>
                        <a:ea typeface="Cambria Math" panose="02040503050406030204" pitchFamily="18" charset="0"/>
                      </a:rPr>
                      <m:t>Nm</m:t>
                    </m:r>
                  </m:oMath>
                </a14:m>
                <a:r>
                  <a:rPr lang="en-US" dirty="0"/>
                  <a:t>)</a:t>
                </a:r>
              </a:p>
              <a:p>
                <a:pPr marL="285750" indent="-285750">
                  <a:buFont typeface="Arial" panose="020B0604020202020204" pitchFamily="34" charset="0"/>
                  <a:buChar char="•"/>
                </a:pPr>
                <a:r>
                  <a:rPr lang="en-US" dirty="0"/>
                  <a:t>Step Angle         	- 1.8 </a:t>
                </a:r>
                <a:r>
                  <a:rPr lang="en-US" baseline="30000" dirty="0"/>
                  <a:t>0</a:t>
                </a:r>
              </a:p>
              <a:p>
                <a:pPr marL="285750" indent="-285750">
                  <a:buFont typeface="Arial" panose="020B0604020202020204" pitchFamily="34" charset="0"/>
                  <a:buChar char="•"/>
                </a:pPr>
                <a:r>
                  <a:rPr lang="en-US" dirty="0"/>
                  <a:t>Current               	- 2A</a:t>
                </a:r>
              </a:p>
            </p:txBody>
          </p:sp>
        </mc:Choice>
        <mc:Fallback xmlns="">
          <p:sp>
            <p:nvSpPr>
              <p:cNvPr id="8" name="TextBox 7">
                <a:extLst>
                  <a:ext uri="{FF2B5EF4-FFF2-40B4-BE49-F238E27FC236}">
                    <a16:creationId xmlns:a16="http://schemas.microsoft.com/office/drawing/2014/main" id="{C1ECBE26-2562-45E7-983D-A97CC8D34788}"/>
                  </a:ext>
                </a:extLst>
              </p:cNvPr>
              <p:cNvSpPr txBox="1">
                <a:spLocks noRot="1" noChangeAspect="1" noMove="1" noResize="1" noEditPoints="1" noAdjustHandles="1" noChangeArrowheads="1" noChangeShapeType="1" noTextEdit="1"/>
              </p:cNvSpPr>
              <p:nvPr/>
            </p:nvSpPr>
            <p:spPr>
              <a:xfrm>
                <a:off x="1501807" y="2871257"/>
                <a:ext cx="5005858" cy="923330"/>
              </a:xfrm>
              <a:prstGeom prst="rect">
                <a:avLst/>
              </a:prstGeom>
              <a:blipFill>
                <a:blip r:embed="rId3"/>
                <a:stretch>
                  <a:fillRect l="-730" t="-3311" r="-122" b="-9934"/>
                </a:stretch>
              </a:blipFill>
            </p:spPr>
            <p:txBody>
              <a:bodyPr/>
              <a:lstStyle/>
              <a:p>
                <a:r>
                  <a:rPr lang="en-US">
                    <a:noFill/>
                  </a:rPr>
                  <a:t> </a:t>
                </a:r>
              </a:p>
            </p:txBody>
          </p:sp>
        </mc:Fallback>
      </mc:AlternateContent>
    </p:spTree>
    <p:extLst>
      <p:ext uri="{BB962C8B-B14F-4D97-AF65-F5344CB8AC3E}">
        <p14:creationId xmlns:p14="http://schemas.microsoft.com/office/powerpoint/2010/main" val="1332197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9986-EAB6-4BA4-A3BB-6EC07A401DBF}"/>
              </a:ext>
            </a:extLst>
          </p:cNvPr>
          <p:cNvSpPr>
            <a:spLocks noGrp="1"/>
          </p:cNvSpPr>
          <p:nvPr>
            <p:ph type="title"/>
          </p:nvPr>
        </p:nvSpPr>
        <p:spPr>
          <a:xfrm>
            <a:off x="838200" y="855455"/>
            <a:ext cx="10515600" cy="1325563"/>
          </a:xfrm>
        </p:spPr>
        <p:txBody>
          <a:bodyPr>
            <a:normAutofit/>
          </a:bodyPr>
          <a:lstStyle/>
          <a:p>
            <a:r>
              <a:rPr lang="en-US" b="1" dirty="0">
                <a:solidFill>
                  <a:prstClr val="black"/>
                </a:solidFill>
                <a:latin typeface="Calibri" panose="020F0502020204030204"/>
              </a:rPr>
              <a:t>Selection of material and components</a:t>
            </a:r>
            <a:r>
              <a:rPr lang="en-US" dirty="0"/>
              <a:t/>
            </a:r>
            <a:br>
              <a:rPr lang="en-US" dirty="0"/>
            </a:br>
            <a:endParaRPr lang="en-US" dirty="0"/>
          </a:p>
        </p:txBody>
      </p:sp>
      <p:sp>
        <p:nvSpPr>
          <p:cNvPr id="4" name="Slide Number Placeholder 3">
            <a:extLst>
              <a:ext uri="{FF2B5EF4-FFF2-40B4-BE49-F238E27FC236}">
                <a16:creationId xmlns:a16="http://schemas.microsoft.com/office/drawing/2014/main" id="{AF8CC769-0674-40CF-AA0E-8A243BB71F89}"/>
              </a:ext>
            </a:extLst>
          </p:cNvPr>
          <p:cNvSpPr>
            <a:spLocks noGrp="1"/>
          </p:cNvSpPr>
          <p:nvPr>
            <p:ph type="sldNum" sz="quarter" idx="12"/>
          </p:nvPr>
        </p:nvSpPr>
        <p:spPr/>
        <p:txBody>
          <a:bodyPr/>
          <a:lstStyle/>
          <a:p>
            <a:fld id="{BBEA8A14-C905-4F87-85C6-6D1DC8760D70}" type="slidenum">
              <a:rPr lang="en-US" smtClean="0"/>
              <a:t>38</a:t>
            </a:fld>
            <a:endParaRPr lang="en-US"/>
          </a:p>
        </p:txBody>
      </p:sp>
      <p:sp>
        <p:nvSpPr>
          <p:cNvPr id="5" name="Title 1">
            <a:extLst>
              <a:ext uri="{FF2B5EF4-FFF2-40B4-BE49-F238E27FC236}">
                <a16:creationId xmlns:a16="http://schemas.microsoft.com/office/drawing/2014/main" id="{B2F1F031-DC02-4AD7-837F-010BD6AA0AE5}"/>
              </a:ext>
            </a:extLst>
          </p:cNvPr>
          <p:cNvSpPr txBox="1">
            <a:spLocks/>
          </p:cNvSpPr>
          <p:nvPr/>
        </p:nvSpPr>
        <p:spPr>
          <a:xfrm>
            <a:off x="838200" y="2181019"/>
            <a:ext cx="10515600" cy="115190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a:t>Motor Driver – TB6600 Stepper Motor Driver</a:t>
            </a:r>
            <a:r>
              <a:rPr lang="en-US" dirty="0"/>
              <a:t/>
            </a:r>
            <a:br>
              <a:rPr lang="en-US" dirty="0"/>
            </a:br>
            <a:endParaRPr lang="en-US" dirty="0"/>
          </a:p>
        </p:txBody>
      </p:sp>
      <p:pic>
        <p:nvPicPr>
          <p:cNvPr id="7" name="Picture 6">
            <a:extLst>
              <a:ext uri="{FF2B5EF4-FFF2-40B4-BE49-F238E27FC236}">
                <a16:creationId xmlns:a16="http://schemas.microsoft.com/office/drawing/2014/main" id="{602B600A-C09B-44F3-B90A-D2385ADDF0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11548" y="2288796"/>
            <a:ext cx="3442252" cy="3442252"/>
          </a:xfrm>
          <a:prstGeom prst="rect">
            <a:avLst/>
          </a:prstGeom>
        </p:spPr>
      </p:pic>
      <p:sp>
        <p:nvSpPr>
          <p:cNvPr id="8" name="TextBox 7">
            <a:extLst>
              <a:ext uri="{FF2B5EF4-FFF2-40B4-BE49-F238E27FC236}">
                <a16:creationId xmlns:a16="http://schemas.microsoft.com/office/drawing/2014/main" id="{C1ECBE26-2562-45E7-983D-A97CC8D34788}"/>
              </a:ext>
            </a:extLst>
          </p:cNvPr>
          <p:cNvSpPr txBox="1"/>
          <p:nvPr/>
        </p:nvSpPr>
        <p:spPr>
          <a:xfrm>
            <a:off x="1501807" y="2871257"/>
            <a:ext cx="4226157" cy="646331"/>
          </a:xfrm>
          <a:prstGeom prst="rect">
            <a:avLst/>
          </a:prstGeom>
          <a:noFill/>
        </p:spPr>
        <p:txBody>
          <a:bodyPr wrap="none" rtlCol="0">
            <a:spAutoFit/>
          </a:bodyPr>
          <a:lstStyle/>
          <a:p>
            <a:pPr marL="285750" indent="-285750">
              <a:buFont typeface="Arial" panose="020B0604020202020204" pitchFamily="34" charset="0"/>
              <a:buChar char="•"/>
            </a:pPr>
            <a:r>
              <a:rPr lang="en-US" dirty="0"/>
              <a:t>Output Current  	- up to 4.0A</a:t>
            </a:r>
          </a:p>
          <a:p>
            <a:pPr marL="285750" indent="-285750">
              <a:buFont typeface="Arial" panose="020B0604020202020204" pitchFamily="34" charset="0"/>
              <a:buChar char="•"/>
            </a:pPr>
            <a:r>
              <a:rPr lang="en-US" dirty="0"/>
              <a:t>Micro Step          - 1, 2/A, 2/B, 4, 8, 16,32</a:t>
            </a:r>
          </a:p>
        </p:txBody>
      </p:sp>
    </p:spTree>
    <p:extLst>
      <p:ext uri="{BB962C8B-B14F-4D97-AF65-F5344CB8AC3E}">
        <p14:creationId xmlns:p14="http://schemas.microsoft.com/office/powerpoint/2010/main" val="1189377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9986-EAB6-4BA4-A3BB-6EC07A401DBF}"/>
              </a:ext>
            </a:extLst>
          </p:cNvPr>
          <p:cNvSpPr>
            <a:spLocks noGrp="1"/>
          </p:cNvSpPr>
          <p:nvPr>
            <p:ph type="title"/>
          </p:nvPr>
        </p:nvSpPr>
        <p:spPr>
          <a:xfrm>
            <a:off x="838200" y="855455"/>
            <a:ext cx="10515600" cy="1325563"/>
          </a:xfrm>
        </p:spPr>
        <p:txBody>
          <a:bodyPr>
            <a:normAutofit/>
          </a:bodyPr>
          <a:lstStyle/>
          <a:p>
            <a:r>
              <a:rPr lang="en-US" b="1" dirty="0">
                <a:solidFill>
                  <a:prstClr val="black"/>
                </a:solidFill>
                <a:latin typeface="Calibri" panose="020F0502020204030204"/>
              </a:rPr>
              <a:t>Selection of material and components</a:t>
            </a:r>
            <a:r>
              <a:rPr lang="en-US" dirty="0"/>
              <a:t/>
            </a:r>
            <a:br>
              <a:rPr lang="en-US" dirty="0"/>
            </a:br>
            <a:endParaRPr lang="en-US" dirty="0"/>
          </a:p>
        </p:txBody>
      </p:sp>
      <p:sp>
        <p:nvSpPr>
          <p:cNvPr id="4" name="Slide Number Placeholder 3">
            <a:extLst>
              <a:ext uri="{FF2B5EF4-FFF2-40B4-BE49-F238E27FC236}">
                <a16:creationId xmlns:a16="http://schemas.microsoft.com/office/drawing/2014/main" id="{AF8CC769-0674-40CF-AA0E-8A243BB71F89}"/>
              </a:ext>
            </a:extLst>
          </p:cNvPr>
          <p:cNvSpPr>
            <a:spLocks noGrp="1"/>
          </p:cNvSpPr>
          <p:nvPr>
            <p:ph type="sldNum" sz="quarter" idx="12"/>
          </p:nvPr>
        </p:nvSpPr>
        <p:spPr/>
        <p:txBody>
          <a:bodyPr/>
          <a:lstStyle/>
          <a:p>
            <a:fld id="{BBEA8A14-C905-4F87-85C6-6D1DC8760D70}" type="slidenum">
              <a:rPr lang="en-US" smtClean="0"/>
              <a:t>39</a:t>
            </a:fld>
            <a:endParaRPr lang="en-US"/>
          </a:p>
        </p:txBody>
      </p:sp>
      <p:sp>
        <p:nvSpPr>
          <p:cNvPr id="5" name="Title 1">
            <a:extLst>
              <a:ext uri="{FF2B5EF4-FFF2-40B4-BE49-F238E27FC236}">
                <a16:creationId xmlns:a16="http://schemas.microsoft.com/office/drawing/2014/main" id="{B2F1F031-DC02-4AD7-837F-010BD6AA0AE5}"/>
              </a:ext>
            </a:extLst>
          </p:cNvPr>
          <p:cNvSpPr txBox="1">
            <a:spLocks/>
          </p:cNvSpPr>
          <p:nvPr/>
        </p:nvSpPr>
        <p:spPr>
          <a:xfrm>
            <a:off x="838200" y="2181019"/>
            <a:ext cx="10515600" cy="115190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a:t>Microcontroller for driving motor  – Arduino Uno</a:t>
            </a:r>
            <a:r>
              <a:rPr lang="en-US" dirty="0"/>
              <a:t/>
            </a:r>
            <a:br>
              <a:rPr lang="en-US" dirty="0"/>
            </a:br>
            <a:endParaRPr lang="en-US" dirty="0"/>
          </a:p>
        </p:txBody>
      </p:sp>
      <p:pic>
        <p:nvPicPr>
          <p:cNvPr id="7" name="Picture 6">
            <a:extLst>
              <a:ext uri="{FF2B5EF4-FFF2-40B4-BE49-F238E27FC236}">
                <a16:creationId xmlns:a16="http://schemas.microsoft.com/office/drawing/2014/main" id="{602B600A-C09B-44F3-B90A-D2385ADDF0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11548" y="2288796"/>
            <a:ext cx="3442252" cy="3442252"/>
          </a:xfrm>
          <a:prstGeom prst="rect">
            <a:avLst/>
          </a:prstGeom>
        </p:spPr>
      </p:pic>
      <p:sp>
        <p:nvSpPr>
          <p:cNvPr id="8" name="TextBox 7">
            <a:extLst>
              <a:ext uri="{FF2B5EF4-FFF2-40B4-BE49-F238E27FC236}">
                <a16:creationId xmlns:a16="http://schemas.microsoft.com/office/drawing/2014/main" id="{C1ECBE26-2562-45E7-983D-A97CC8D34788}"/>
              </a:ext>
            </a:extLst>
          </p:cNvPr>
          <p:cNvSpPr txBox="1"/>
          <p:nvPr/>
        </p:nvSpPr>
        <p:spPr>
          <a:xfrm>
            <a:off x="1501807" y="2871257"/>
            <a:ext cx="2694520" cy="923330"/>
          </a:xfrm>
          <a:prstGeom prst="rect">
            <a:avLst/>
          </a:prstGeom>
          <a:noFill/>
        </p:spPr>
        <p:txBody>
          <a:bodyPr wrap="none" rtlCol="0">
            <a:spAutoFit/>
          </a:bodyPr>
          <a:lstStyle/>
          <a:p>
            <a:pPr marL="285750" indent="-285750">
              <a:buFont typeface="Arial" panose="020B0604020202020204" pitchFamily="34" charset="0"/>
              <a:buChar char="•"/>
            </a:pPr>
            <a:r>
              <a:rPr lang="pt-BR" dirty="0"/>
              <a:t>Digital I/O Pins       -  14</a:t>
            </a:r>
          </a:p>
          <a:p>
            <a:pPr marL="285750" indent="-285750">
              <a:buFont typeface="Arial" panose="020B0604020202020204" pitchFamily="34" charset="0"/>
              <a:buChar char="•"/>
            </a:pPr>
            <a:r>
              <a:rPr lang="pt-BR" dirty="0"/>
              <a:t>Operating Voltage -  5V</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84541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E3D05B-A673-4C92-B466-67A51CBDCC70}"/>
              </a:ext>
            </a:extLst>
          </p:cNvPr>
          <p:cNvSpPr>
            <a:spLocks noGrp="1"/>
          </p:cNvSpPr>
          <p:nvPr>
            <p:ph idx="1"/>
          </p:nvPr>
        </p:nvSpPr>
        <p:spPr/>
        <p:txBody>
          <a:bodyPr>
            <a:normAutofit/>
          </a:bodyPr>
          <a:lstStyle/>
          <a:p>
            <a:r>
              <a:rPr lang="en-US" sz="2400" dirty="0"/>
              <a:t>Customer reserves the table and order food on our system</a:t>
            </a:r>
          </a:p>
          <a:p>
            <a:r>
              <a:rPr lang="en-US" sz="2400" dirty="0"/>
              <a:t>Management receives order and when it is ready, mark the order as ready to collect</a:t>
            </a:r>
          </a:p>
          <a:p>
            <a:r>
              <a:rPr lang="en-US" sz="2400" dirty="0"/>
              <a:t>Navigation system gets the starting and destination locations and generating a path based on objects in the environment</a:t>
            </a:r>
          </a:p>
          <a:p>
            <a:r>
              <a:rPr lang="en-US" sz="2400" dirty="0"/>
              <a:t>Robot follows the path and delivers the food and if it encounters any obstacles, a request made for path regeneration and once the new path is received by the robot it reroutes it’s way along it</a:t>
            </a:r>
          </a:p>
          <a:p>
            <a:r>
              <a:rPr lang="en-US" sz="2400" dirty="0"/>
              <a:t>And finally, customer takes the food from the robot’s plate</a:t>
            </a:r>
          </a:p>
          <a:p>
            <a:endParaRPr lang="en-US" sz="2400" dirty="0"/>
          </a:p>
        </p:txBody>
      </p:sp>
      <p:sp>
        <p:nvSpPr>
          <p:cNvPr id="4" name="Slide Number Placeholder 3"/>
          <p:cNvSpPr>
            <a:spLocks noGrp="1"/>
          </p:cNvSpPr>
          <p:nvPr>
            <p:ph type="sldNum" sz="quarter" idx="12"/>
          </p:nvPr>
        </p:nvSpPr>
        <p:spPr/>
        <p:txBody>
          <a:bodyPr/>
          <a:lstStyle/>
          <a:p>
            <a:fld id="{6AB61D65-967F-4347-AAD4-2B74EAD2042A}" type="slidenum">
              <a:rPr lang="en-US" smtClean="0"/>
              <a:t>4</a:t>
            </a:fld>
            <a:endParaRPr lang="en-US"/>
          </a:p>
        </p:txBody>
      </p:sp>
      <p:sp>
        <p:nvSpPr>
          <p:cNvPr id="7" name="Title 1">
            <a:extLst>
              <a:ext uri="{FF2B5EF4-FFF2-40B4-BE49-F238E27FC236}">
                <a16:creationId xmlns:a16="http://schemas.microsoft.com/office/drawing/2014/main" id="{E7BAAF45-FC89-4D45-869C-64741B68976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ea typeface="Adobe Gothic Std B" panose="020B0800000000000000" pitchFamily="34" charset="-128"/>
              </a:rPr>
              <a:t>Introduction</a:t>
            </a:r>
            <a:endParaRPr lang="en-US" dirty="0">
              <a:latin typeface="+mn-lt"/>
            </a:endParaRPr>
          </a:p>
        </p:txBody>
      </p:sp>
    </p:spTree>
    <p:extLst>
      <p:ext uri="{BB962C8B-B14F-4D97-AF65-F5344CB8AC3E}">
        <p14:creationId xmlns:p14="http://schemas.microsoft.com/office/powerpoint/2010/main" val="41199374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9986-EAB6-4BA4-A3BB-6EC07A401DBF}"/>
              </a:ext>
            </a:extLst>
          </p:cNvPr>
          <p:cNvSpPr>
            <a:spLocks noGrp="1"/>
          </p:cNvSpPr>
          <p:nvPr>
            <p:ph type="title"/>
          </p:nvPr>
        </p:nvSpPr>
        <p:spPr>
          <a:xfrm>
            <a:off x="838200" y="855455"/>
            <a:ext cx="10515600" cy="1325563"/>
          </a:xfrm>
        </p:spPr>
        <p:txBody>
          <a:bodyPr>
            <a:normAutofit/>
          </a:bodyPr>
          <a:lstStyle/>
          <a:p>
            <a:r>
              <a:rPr lang="en-US" b="1" dirty="0">
                <a:solidFill>
                  <a:prstClr val="black"/>
                </a:solidFill>
                <a:latin typeface="Calibri" panose="020F0502020204030204"/>
              </a:rPr>
              <a:t>Selection of material and components</a:t>
            </a:r>
            <a:r>
              <a:rPr lang="en-US" dirty="0"/>
              <a:t/>
            </a:r>
            <a:br>
              <a:rPr lang="en-US" dirty="0"/>
            </a:br>
            <a:endParaRPr lang="en-US" dirty="0"/>
          </a:p>
        </p:txBody>
      </p:sp>
      <p:sp>
        <p:nvSpPr>
          <p:cNvPr id="4" name="Slide Number Placeholder 3">
            <a:extLst>
              <a:ext uri="{FF2B5EF4-FFF2-40B4-BE49-F238E27FC236}">
                <a16:creationId xmlns:a16="http://schemas.microsoft.com/office/drawing/2014/main" id="{AF8CC769-0674-40CF-AA0E-8A243BB71F89}"/>
              </a:ext>
            </a:extLst>
          </p:cNvPr>
          <p:cNvSpPr>
            <a:spLocks noGrp="1"/>
          </p:cNvSpPr>
          <p:nvPr>
            <p:ph type="sldNum" sz="quarter" idx="12"/>
          </p:nvPr>
        </p:nvSpPr>
        <p:spPr/>
        <p:txBody>
          <a:bodyPr/>
          <a:lstStyle/>
          <a:p>
            <a:fld id="{BBEA8A14-C905-4F87-85C6-6D1DC8760D70}" type="slidenum">
              <a:rPr lang="en-US" smtClean="0"/>
              <a:t>40</a:t>
            </a:fld>
            <a:endParaRPr lang="en-US"/>
          </a:p>
        </p:txBody>
      </p:sp>
      <p:sp>
        <p:nvSpPr>
          <p:cNvPr id="5" name="Title 1">
            <a:extLst>
              <a:ext uri="{FF2B5EF4-FFF2-40B4-BE49-F238E27FC236}">
                <a16:creationId xmlns:a16="http://schemas.microsoft.com/office/drawing/2014/main" id="{B2F1F031-DC02-4AD7-837F-010BD6AA0AE5}"/>
              </a:ext>
            </a:extLst>
          </p:cNvPr>
          <p:cNvSpPr txBox="1">
            <a:spLocks/>
          </p:cNvSpPr>
          <p:nvPr/>
        </p:nvSpPr>
        <p:spPr>
          <a:xfrm>
            <a:off x="838200" y="2181019"/>
            <a:ext cx="10515600" cy="115190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a:t>Main computer - </a:t>
            </a:r>
            <a:r>
              <a:rPr lang="en-US" sz="2500" dirty="0" err="1"/>
              <a:t>Nvidia</a:t>
            </a:r>
            <a:r>
              <a:rPr lang="en-US" sz="2500" dirty="0"/>
              <a:t> Jetson Nano</a:t>
            </a:r>
            <a:r>
              <a:rPr lang="en-US" dirty="0"/>
              <a:t/>
            </a:r>
            <a:br>
              <a:rPr lang="en-US" dirty="0"/>
            </a:br>
            <a:endParaRPr lang="en-US" dirty="0"/>
          </a:p>
        </p:txBody>
      </p:sp>
      <p:pic>
        <p:nvPicPr>
          <p:cNvPr id="7" name="Picture 6">
            <a:extLst>
              <a:ext uri="{FF2B5EF4-FFF2-40B4-BE49-F238E27FC236}">
                <a16:creationId xmlns:a16="http://schemas.microsoft.com/office/drawing/2014/main" id="{602B600A-C09B-44F3-B90A-D2385ADDF0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11548" y="2605770"/>
            <a:ext cx="3442252" cy="2808303"/>
          </a:xfrm>
          <a:prstGeom prst="rect">
            <a:avLst/>
          </a:prstGeom>
        </p:spPr>
      </p:pic>
      <p:sp>
        <p:nvSpPr>
          <p:cNvPr id="8" name="TextBox 7">
            <a:extLst>
              <a:ext uri="{FF2B5EF4-FFF2-40B4-BE49-F238E27FC236}">
                <a16:creationId xmlns:a16="http://schemas.microsoft.com/office/drawing/2014/main" id="{C1ECBE26-2562-45E7-983D-A97CC8D34788}"/>
              </a:ext>
            </a:extLst>
          </p:cNvPr>
          <p:cNvSpPr txBox="1"/>
          <p:nvPr/>
        </p:nvSpPr>
        <p:spPr>
          <a:xfrm>
            <a:off x="1501807" y="2871257"/>
            <a:ext cx="5387693" cy="1200329"/>
          </a:xfrm>
          <a:prstGeom prst="rect">
            <a:avLst/>
          </a:prstGeom>
          <a:noFill/>
        </p:spPr>
        <p:txBody>
          <a:bodyPr wrap="none" rtlCol="0">
            <a:spAutoFit/>
          </a:bodyPr>
          <a:lstStyle/>
          <a:p>
            <a:pPr marL="285750" indent="-285750">
              <a:buFont typeface="Arial" panose="020B0604020202020204" pitchFamily="34" charset="0"/>
              <a:buChar char="•"/>
            </a:pPr>
            <a:r>
              <a:rPr lang="pt-BR" dirty="0"/>
              <a:t>Quad-core Arm A57 processor @ 1.43 Ghz</a:t>
            </a:r>
          </a:p>
          <a:p>
            <a:pPr marL="285750" indent="-285750">
              <a:buFont typeface="Arial" panose="020B0604020202020204" pitchFamily="34" charset="0"/>
              <a:buChar char="•"/>
            </a:pPr>
            <a:r>
              <a:rPr lang="pt-BR" dirty="0"/>
              <a:t>4GB System Memory </a:t>
            </a:r>
          </a:p>
          <a:p>
            <a:pPr marL="285750" indent="-285750">
              <a:buFont typeface="Arial" panose="020B0604020202020204" pitchFamily="34" charset="0"/>
              <a:buChar char="•"/>
            </a:pPr>
            <a:r>
              <a:rPr lang="en-US" dirty="0"/>
              <a:t>4 x USB 3.0 ports, 1x USB 2.0 Micro-B port for power</a:t>
            </a:r>
            <a:endParaRPr lang="pt-BR"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3475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Building the robot</a:t>
            </a:r>
          </a:p>
        </p:txBody>
      </p:sp>
      <p:sp>
        <p:nvSpPr>
          <p:cNvPr id="4" name="Slide Number Placeholder 3"/>
          <p:cNvSpPr>
            <a:spLocks noGrp="1"/>
          </p:cNvSpPr>
          <p:nvPr>
            <p:ph type="sldNum" sz="quarter" idx="12"/>
          </p:nvPr>
        </p:nvSpPr>
        <p:spPr/>
        <p:txBody>
          <a:bodyPr/>
          <a:lstStyle/>
          <a:p>
            <a:fld id="{BBEA8A14-C905-4F87-85C6-6D1DC8760D70}" type="slidenum">
              <a:rPr lang="en-US" smtClean="0"/>
              <a:t>41</a:t>
            </a:fld>
            <a:endParaRPr lang="en-US"/>
          </a:p>
        </p:txBody>
      </p:sp>
      <p:pic>
        <p:nvPicPr>
          <p:cNvPr id="6" name="Picture 5">
            <a:extLst>
              <a:ext uri="{FF2B5EF4-FFF2-40B4-BE49-F238E27FC236}">
                <a16:creationId xmlns:a16="http://schemas.microsoft.com/office/drawing/2014/main" id="{D8A8FD31-A524-4E18-A2EE-82119D01EC6A}"/>
              </a:ext>
            </a:extLst>
          </p:cNvPr>
          <p:cNvPicPr>
            <a:picLocks noChangeAspect="1"/>
          </p:cNvPicPr>
          <p:nvPr/>
        </p:nvPicPr>
        <p:blipFill rotWithShape="1">
          <a:blip r:embed="rId2">
            <a:extLst>
              <a:ext uri="{28A0092B-C50C-407E-A947-70E740481C1C}">
                <a14:useLocalDpi xmlns:a14="http://schemas.microsoft.com/office/drawing/2010/main" val="0"/>
              </a:ext>
            </a:extLst>
          </a:blip>
          <a:srcRect l="16591" t="5302" r="18181" b="5302"/>
          <a:stretch/>
        </p:blipFill>
        <p:spPr>
          <a:xfrm>
            <a:off x="1116432" y="1690688"/>
            <a:ext cx="4577786" cy="3527381"/>
          </a:xfrm>
          <a:prstGeom prst="rect">
            <a:avLst/>
          </a:prstGeom>
        </p:spPr>
      </p:pic>
      <p:pic>
        <p:nvPicPr>
          <p:cNvPr id="8" name="Picture 7">
            <a:extLst>
              <a:ext uri="{FF2B5EF4-FFF2-40B4-BE49-F238E27FC236}">
                <a16:creationId xmlns:a16="http://schemas.microsoft.com/office/drawing/2014/main" id="{FEFB2C6E-A0B9-4307-ADF2-C792EECB77B2}"/>
              </a:ext>
            </a:extLst>
          </p:cNvPr>
          <p:cNvPicPr>
            <a:picLocks noChangeAspect="1"/>
          </p:cNvPicPr>
          <p:nvPr/>
        </p:nvPicPr>
        <p:blipFill rotWithShape="1">
          <a:blip r:embed="rId3">
            <a:extLst>
              <a:ext uri="{28A0092B-C50C-407E-A947-70E740481C1C}">
                <a14:useLocalDpi xmlns:a14="http://schemas.microsoft.com/office/drawing/2010/main" val="0"/>
              </a:ext>
            </a:extLst>
          </a:blip>
          <a:srcRect l="22387" t="17762" r="22727" b="15134"/>
          <a:stretch/>
        </p:blipFill>
        <p:spPr>
          <a:xfrm>
            <a:off x="7026537" y="3035162"/>
            <a:ext cx="4577786" cy="3146635"/>
          </a:xfrm>
          <a:prstGeom prst="rect">
            <a:avLst/>
          </a:prstGeom>
        </p:spPr>
      </p:pic>
    </p:spTree>
    <p:extLst>
      <p:ext uri="{BB962C8B-B14F-4D97-AF65-F5344CB8AC3E}">
        <p14:creationId xmlns:p14="http://schemas.microsoft.com/office/powerpoint/2010/main" val="496164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Building the robot</a:t>
            </a:r>
          </a:p>
        </p:txBody>
      </p:sp>
      <p:sp>
        <p:nvSpPr>
          <p:cNvPr id="4" name="Slide Number Placeholder 3"/>
          <p:cNvSpPr>
            <a:spLocks noGrp="1"/>
          </p:cNvSpPr>
          <p:nvPr>
            <p:ph type="sldNum" sz="quarter" idx="12"/>
          </p:nvPr>
        </p:nvSpPr>
        <p:spPr/>
        <p:txBody>
          <a:bodyPr/>
          <a:lstStyle/>
          <a:p>
            <a:fld id="{BBEA8A14-C905-4F87-85C6-6D1DC8760D70}" type="slidenum">
              <a:rPr lang="en-US" smtClean="0"/>
              <a:t>42</a:t>
            </a:fld>
            <a:endParaRPr lang="en-US"/>
          </a:p>
        </p:txBody>
      </p:sp>
      <p:pic>
        <p:nvPicPr>
          <p:cNvPr id="5" name="Picture 4">
            <a:extLst>
              <a:ext uri="{FF2B5EF4-FFF2-40B4-BE49-F238E27FC236}">
                <a16:creationId xmlns:a16="http://schemas.microsoft.com/office/drawing/2014/main" id="{67C1C4AC-8A94-4270-BE1D-B2161315E52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253837" y="1571625"/>
            <a:ext cx="4953000" cy="3714750"/>
          </a:xfrm>
          <a:prstGeom prst="rect">
            <a:avLst/>
          </a:prstGeom>
        </p:spPr>
      </p:pic>
      <p:pic>
        <p:nvPicPr>
          <p:cNvPr id="9" name="Picture 8">
            <a:extLst>
              <a:ext uri="{FF2B5EF4-FFF2-40B4-BE49-F238E27FC236}">
                <a16:creationId xmlns:a16="http://schemas.microsoft.com/office/drawing/2014/main" id="{EA16EA9A-C971-486B-B5E2-77649DC420B2}"/>
              </a:ext>
            </a:extLst>
          </p:cNvPr>
          <p:cNvPicPr>
            <a:picLocks noChangeAspect="1"/>
          </p:cNvPicPr>
          <p:nvPr/>
        </p:nvPicPr>
        <p:blipFill rotWithShape="1">
          <a:blip r:embed="rId3">
            <a:extLst>
              <a:ext uri="{28A0092B-C50C-407E-A947-70E740481C1C}">
                <a14:useLocalDpi xmlns:a14="http://schemas.microsoft.com/office/drawing/2010/main" val="0"/>
              </a:ext>
            </a:extLst>
          </a:blip>
          <a:srcRect l="21477" t="15135" r="19318" b="14326"/>
          <a:stretch/>
        </p:blipFill>
        <p:spPr>
          <a:xfrm>
            <a:off x="7161369" y="3311236"/>
            <a:ext cx="4033104" cy="2701637"/>
          </a:xfrm>
          <a:prstGeom prst="rect">
            <a:avLst/>
          </a:prstGeom>
        </p:spPr>
      </p:pic>
    </p:spTree>
    <p:extLst>
      <p:ext uri="{BB962C8B-B14F-4D97-AF65-F5344CB8AC3E}">
        <p14:creationId xmlns:p14="http://schemas.microsoft.com/office/powerpoint/2010/main" val="2250682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389" y="566830"/>
            <a:ext cx="10515600" cy="1325563"/>
          </a:xfrm>
        </p:spPr>
        <p:txBody>
          <a:bodyPr>
            <a:normAutofit/>
          </a:bodyPr>
          <a:lstStyle/>
          <a:p>
            <a:r>
              <a:rPr lang="en-US" b="1" dirty="0">
                <a:latin typeface="+mn-lt"/>
                <a:ea typeface="Adobe Gothic Std B" panose="020B0800000000000000" pitchFamily="34" charset="-128"/>
              </a:rPr>
              <a:t>Timeline</a:t>
            </a:r>
          </a:p>
        </p:txBody>
      </p:sp>
      <p:sp>
        <p:nvSpPr>
          <p:cNvPr id="4" name="Slide Number Placeholder 3"/>
          <p:cNvSpPr>
            <a:spLocks noGrp="1"/>
          </p:cNvSpPr>
          <p:nvPr>
            <p:ph type="sldNum" sz="quarter" idx="12"/>
          </p:nvPr>
        </p:nvSpPr>
        <p:spPr/>
        <p:txBody>
          <a:bodyPr/>
          <a:lstStyle/>
          <a:p>
            <a:fld id="{6AB61D65-967F-4347-AAD4-2B74EAD2042A}" type="slidenum">
              <a:rPr lang="en-US" smtClean="0"/>
              <a:t>43</a:t>
            </a:fld>
            <a:endParaRPr lang="en-US"/>
          </a:p>
        </p:txBody>
      </p:sp>
      <p:pic>
        <p:nvPicPr>
          <p:cNvPr id="7" name="Content Placeholder 6"/>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83225" y="2767055"/>
            <a:ext cx="11825549" cy="2512928"/>
          </a:xfrm>
        </p:spPr>
      </p:pic>
      <p:sp>
        <p:nvSpPr>
          <p:cNvPr id="8" name="TextBox 7">
            <a:extLst>
              <a:ext uri="{FF2B5EF4-FFF2-40B4-BE49-F238E27FC236}">
                <a16:creationId xmlns:a16="http://schemas.microsoft.com/office/drawing/2014/main" id="{3291593C-1848-42A6-AB2B-00CD0666A3C6}"/>
              </a:ext>
            </a:extLst>
          </p:cNvPr>
          <p:cNvSpPr txBox="1"/>
          <p:nvPr/>
        </p:nvSpPr>
        <p:spPr>
          <a:xfrm>
            <a:off x="4410473" y="5448834"/>
            <a:ext cx="337105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Figure 2: Timeline</a:t>
            </a:r>
            <a: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t> in a Gantt chart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078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BEA8A14-C905-4F87-85C6-6D1DC8760D70}" type="slidenum">
              <a:rPr lang="en-US" smtClean="0"/>
              <a:t>44</a:t>
            </a:fld>
            <a:endParaRPr lang="en-US"/>
          </a:p>
        </p:txBody>
      </p:sp>
      <p:sp>
        <p:nvSpPr>
          <p:cNvPr id="5" name="Rectangle 4"/>
          <p:cNvSpPr/>
          <p:nvPr/>
        </p:nvSpPr>
        <p:spPr>
          <a:xfrm>
            <a:off x="582705" y="1598273"/>
            <a:ext cx="10771095" cy="2246769"/>
          </a:xfrm>
          <a:prstGeom prst="rect">
            <a:avLst/>
          </a:prstGeom>
        </p:spPr>
        <p:txBody>
          <a:bodyPr wrap="square">
            <a:spAutoFit/>
          </a:bodyPr>
          <a:lstStyle/>
          <a:p>
            <a:pPr marL="347663" indent="-347663">
              <a:spcAft>
                <a:spcPts val="2400"/>
              </a:spcAft>
            </a:pPr>
            <a:r>
              <a:rPr lang="en-US" sz="2000" dirty="0">
                <a:latin typeface="Adobe Fan Heiti Std B" panose="020B0700000000000000" pitchFamily="34" charset="-128"/>
                <a:ea typeface="Adobe Fan Heiti Std B" panose="020B0700000000000000" pitchFamily="34" charset="-128"/>
              </a:rPr>
              <a:t>[1] Advanced Science and Technology Letters Vol.112 (Architecture and Civil Engineering 2015), pp.46-49 - </a:t>
            </a:r>
            <a:r>
              <a:rPr lang="en-US" sz="2000" dirty="0" err="1">
                <a:latin typeface="Adobe Fan Heiti Std B" panose="020B0700000000000000" pitchFamily="34" charset="-128"/>
                <a:ea typeface="Adobe Fan Heiti Std B" panose="020B0700000000000000" pitchFamily="34" charset="-128"/>
              </a:rPr>
              <a:t>Jaegeol</a:t>
            </a:r>
            <a:r>
              <a:rPr lang="en-US" sz="2000" dirty="0">
                <a:latin typeface="Adobe Fan Heiti Std B" panose="020B0700000000000000" pitchFamily="34" charset="-128"/>
                <a:ea typeface="Adobe Fan Heiti Std B" panose="020B0700000000000000" pitchFamily="34" charset="-128"/>
              </a:rPr>
              <a:t> </a:t>
            </a:r>
            <a:r>
              <a:rPr lang="en-US" sz="2000" dirty="0" err="1">
                <a:latin typeface="Adobe Fan Heiti Std B" panose="020B0700000000000000" pitchFamily="34" charset="-128"/>
                <a:ea typeface="Adobe Fan Heiti Std B" panose="020B0700000000000000" pitchFamily="34" charset="-128"/>
              </a:rPr>
              <a:t>Yim</a:t>
            </a:r>
            <a:endParaRPr lang="en-US" sz="2000" dirty="0">
              <a:latin typeface="Adobe Fan Heiti Std B" panose="020B0700000000000000" pitchFamily="34" charset="-128"/>
              <a:ea typeface="Adobe Fan Heiti Std B" panose="020B0700000000000000" pitchFamily="34" charset="-128"/>
            </a:endParaRPr>
          </a:p>
          <a:p>
            <a:pPr marL="347663" indent="-347663">
              <a:spcAft>
                <a:spcPts val="2400"/>
              </a:spcAft>
            </a:pPr>
            <a:r>
              <a:rPr lang="en-US" sz="2000" dirty="0">
                <a:latin typeface="Adobe Fan Heiti Std B" panose="020B0700000000000000" pitchFamily="34" charset="-128"/>
                <a:ea typeface="Adobe Fan Heiti Std B" panose="020B0700000000000000" pitchFamily="34" charset="-128"/>
              </a:rPr>
              <a:t>[2] Joseph, L. (2015). Learning Robotics using Python. PACKT.</a:t>
            </a:r>
          </a:p>
          <a:p>
            <a:pPr marL="347663" indent="-347663">
              <a:spcAft>
                <a:spcPts val="2400"/>
              </a:spcAft>
            </a:pPr>
            <a:r>
              <a:rPr lang="en-US" sz="2000" dirty="0">
                <a:latin typeface="Adobe Fan Heiti Std B" panose="020B0700000000000000" pitchFamily="34" charset="-128"/>
                <a:ea typeface="Adobe Fan Heiti Std B" panose="020B0700000000000000" pitchFamily="34" charset="-128"/>
              </a:rPr>
              <a:t>[3] </a:t>
            </a:r>
            <a:r>
              <a:rPr lang="en-US" sz="2000" dirty="0" err="1">
                <a:latin typeface="Adobe Fan Heiti Std B" panose="020B0700000000000000" pitchFamily="34" charset="-128"/>
                <a:ea typeface="Adobe Fan Heiti Std B" panose="020B0700000000000000" pitchFamily="34" charset="-128"/>
              </a:rPr>
              <a:t>Siegwart</a:t>
            </a:r>
            <a:r>
              <a:rPr lang="en-US" sz="2000" dirty="0">
                <a:latin typeface="Adobe Fan Heiti Std B" panose="020B0700000000000000" pitchFamily="34" charset="-128"/>
                <a:ea typeface="Adobe Fan Heiti Std B" panose="020B0700000000000000" pitchFamily="34" charset="-128"/>
              </a:rPr>
              <a:t>, R., </a:t>
            </a:r>
            <a:r>
              <a:rPr lang="en-US" sz="2000" dirty="0" err="1">
                <a:latin typeface="Adobe Fan Heiti Std B" panose="020B0700000000000000" pitchFamily="34" charset="-128"/>
                <a:ea typeface="Adobe Fan Heiti Std B" panose="020B0700000000000000" pitchFamily="34" charset="-128"/>
              </a:rPr>
              <a:t>Nourbakhsh</a:t>
            </a:r>
            <a:r>
              <a:rPr lang="en-US" sz="2000" dirty="0">
                <a:latin typeface="Adobe Fan Heiti Std B" panose="020B0700000000000000" pitchFamily="34" charset="-128"/>
                <a:ea typeface="Adobe Fan Heiti Std B" panose="020B0700000000000000" pitchFamily="34" charset="-128"/>
              </a:rPr>
              <a:t>, I. R., &amp; </a:t>
            </a:r>
            <a:r>
              <a:rPr lang="en-US" sz="2000" dirty="0" err="1">
                <a:latin typeface="Adobe Fan Heiti Std B" panose="020B0700000000000000" pitchFamily="34" charset="-128"/>
                <a:ea typeface="Adobe Fan Heiti Std B" panose="020B0700000000000000" pitchFamily="34" charset="-128"/>
              </a:rPr>
              <a:t>Scaramuzza</a:t>
            </a:r>
            <a:r>
              <a:rPr lang="en-US" sz="2000" dirty="0">
                <a:latin typeface="Adobe Fan Heiti Std B" panose="020B0700000000000000" pitchFamily="34" charset="-128"/>
                <a:ea typeface="Adobe Fan Heiti Std B" panose="020B0700000000000000" pitchFamily="34" charset="-128"/>
              </a:rPr>
              <a:t>, D. (2011). Introduction to autonomous mobile robots. MIT press.</a:t>
            </a:r>
          </a:p>
        </p:txBody>
      </p:sp>
      <p:sp>
        <p:nvSpPr>
          <p:cNvPr id="6" name="Title 1"/>
          <p:cNvSpPr>
            <a:spLocks noGrp="1"/>
          </p:cNvSpPr>
          <p:nvPr>
            <p:ph type="title"/>
          </p:nvPr>
        </p:nvSpPr>
        <p:spPr>
          <a:xfrm>
            <a:off x="582705" y="272710"/>
            <a:ext cx="10515600" cy="1325563"/>
          </a:xfrm>
        </p:spPr>
        <p:txBody>
          <a:bodyPr>
            <a:normAutofit/>
          </a:bodyPr>
          <a:lstStyle/>
          <a:p>
            <a:r>
              <a:rPr lang="en-US" b="1" dirty="0">
                <a:latin typeface="+mn-lt"/>
                <a:ea typeface="Adobe Gothic Std B" panose="020B0800000000000000" pitchFamily="34" charset="-128"/>
              </a:rPr>
              <a:t>References</a:t>
            </a:r>
          </a:p>
        </p:txBody>
      </p:sp>
    </p:spTree>
    <p:extLst>
      <p:ext uri="{BB962C8B-B14F-4D97-AF65-F5344CB8AC3E}">
        <p14:creationId xmlns:p14="http://schemas.microsoft.com/office/powerpoint/2010/main" val="2419582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D124F8-72AC-4C58-93C1-89E61CC12B3F}"/>
              </a:ext>
            </a:extLst>
          </p:cNvPr>
          <p:cNvSpPr>
            <a:spLocks noGrp="1"/>
          </p:cNvSpPr>
          <p:nvPr>
            <p:ph type="sldNum" sz="quarter" idx="12"/>
          </p:nvPr>
        </p:nvSpPr>
        <p:spPr/>
        <p:txBody>
          <a:bodyPr/>
          <a:lstStyle/>
          <a:p>
            <a:fld id="{BBEA8A14-C905-4F87-85C6-6D1DC8760D70}" type="slidenum">
              <a:rPr lang="en-US" smtClean="0"/>
              <a:t>45</a:t>
            </a:fld>
            <a:endParaRPr lang="en-US"/>
          </a:p>
        </p:txBody>
      </p:sp>
      <p:sp>
        <p:nvSpPr>
          <p:cNvPr id="6" name="Rectangle 5">
            <a:extLst>
              <a:ext uri="{FF2B5EF4-FFF2-40B4-BE49-F238E27FC236}">
                <a16:creationId xmlns:a16="http://schemas.microsoft.com/office/drawing/2014/main" id="{2EA5AA6C-3D95-41FF-B82A-DDD43EFA4582}"/>
              </a:ext>
            </a:extLst>
          </p:cNvPr>
          <p:cNvSpPr/>
          <p:nvPr/>
        </p:nvSpPr>
        <p:spPr>
          <a:xfrm>
            <a:off x="3193141" y="2931886"/>
            <a:ext cx="5818027" cy="1107996"/>
          </a:xfrm>
          <a:prstGeom prst="rect">
            <a:avLst/>
          </a:prstGeom>
          <a:noFill/>
        </p:spPr>
        <p:txBody>
          <a:bodyPr wrap="squar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3447983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D6F7-CBE6-4CA7-9513-6B524ABC7B8C}"/>
              </a:ext>
            </a:extLst>
          </p:cNvPr>
          <p:cNvSpPr>
            <a:spLocks noGrp="1"/>
          </p:cNvSpPr>
          <p:nvPr>
            <p:ph type="title"/>
          </p:nvPr>
        </p:nvSpPr>
        <p:spPr>
          <a:xfrm>
            <a:off x="713509" y="2766218"/>
            <a:ext cx="10515600" cy="1325563"/>
          </a:xfrm>
        </p:spPr>
        <p:txBody>
          <a:bodyPr/>
          <a:lstStyle/>
          <a:p>
            <a:pPr algn="ctr"/>
            <a:r>
              <a:rPr lang="en-US" b="1" dirty="0">
                <a:latin typeface="+mn-lt"/>
              </a:rPr>
              <a:t>Appendix</a:t>
            </a:r>
          </a:p>
        </p:txBody>
      </p:sp>
      <p:sp>
        <p:nvSpPr>
          <p:cNvPr id="4" name="Slide Number Placeholder 3">
            <a:extLst>
              <a:ext uri="{FF2B5EF4-FFF2-40B4-BE49-F238E27FC236}">
                <a16:creationId xmlns:a16="http://schemas.microsoft.com/office/drawing/2014/main" id="{D2478068-DE6E-43C5-917A-C83938FC8F3C}"/>
              </a:ext>
            </a:extLst>
          </p:cNvPr>
          <p:cNvSpPr>
            <a:spLocks noGrp="1"/>
          </p:cNvSpPr>
          <p:nvPr>
            <p:ph type="sldNum" sz="quarter" idx="12"/>
          </p:nvPr>
        </p:nvSpPr>
        <p:spPr/>
        <p:txBody>
          <a:bodyPr/>
          <a:lstStyle/>
          <a:p>
            <a:fld id="{BBEA8A14-C905-4F87-85C6-6D1DC8760D70}" type="slidenum">
              <a:rPr lang="en-US" smtClean="0"/>
              <a:t>46</a:t>
            </a:fld>
            <a:endParaRPr lang="en-US"/>
          </a:p>
        </p:txBody>
      </p:sp>
    </p:spTree>
    <p:extLst>
      <p:ext uri="{BB962C8B-B14F-4D97-AF65-F5344CB8AC3E}">
        <p14:creationId xmlns:p14="http://schemas.microsoft.com/office/powerpoint/2010/main" val="2375011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968BEE-662A-4FEF-87F1-18749C284562}"/>
              </a:ext>
            </a:extLst>
          </p:cNvPr>
          <p:cNvSpPr>
            <a:spLocks noGrp="1"/>
          </p:cNvSpPr>
          <p:nvPr>
            <p:ph idx="1"/>
          </p:nvPr>
        </p:nvSpPr>
        <p:spPr>
          <a:xfrm>
            <a:off x="705679" y="1802296"/>
            <a:ext cx="10515600" cy="1298713"/>
          </a:xfrm>
        </p:spPr>
        <p:txBody>
          <a:bodyPr>
            <a:normAutofit/>
          </a:bodyPr>
          <a:lstStyle/>
          <a:p>
            <a:pPr>
              <a:lnSpc>
                <a:spcPct val="100000"/>
              </a:lnSpc>
            </a:pPr>
            <a:r>
              <a:rPr lang="en-US" sz="2000" dirty="0"/>
              <a:t>In our design we have 4 wheels and 2 motors.</a:t>
            </a:r>
          </a:p>
          <a:p>
            <a:pPr>
              <a:lnSpc>
                <a:spcPct val="100000"/>
              </a:lnSpc>
            </a:pPr>
            <a:r>
              <a:rPr lang="en-US" sz="2000" dirty="0"/>
              <a:t>Here we assume that the coefficient of friction is 0.6 and radius of wheel is 5 cm.</a:t>
            </a:r>
          </a:p>
          <a:p>
            <a:pPr>
              <a:lnSpc>
                <a:spcPct val="100000"/>
              </a:lnSpc>
            </a:pPr>
            <a:r>
              <a:rPr lang="en-US" sz="2000" dirty="0"/>
              <a:t>The weight acting on the four wheels can be written as,</a:t>
            </a:r>
          </a:p>
        </p:txBody>
      </p:sp>
      <p:sp>
        <p:nvSpPr>
          <p:cNvPr id="4" name="Title 1">
            <a:extLst>
              <a:ext uri="{FF2B5EF4-FFF2-40B4-BE49-F238E27FC236}">
                <a16:creationId xmlns:a16="http://schemas.microsoft.com/office/drawing/2014/main" id="{6951CCF1-0EEC-49A8-A757-45C2A482D4A4}"/>
              </a:ext>
            </a:extLst>
          </p:cNvPr>
          <p:cNvSpPr>
            <a:spLocks noGrp="1"/>
          </p:cNvSpPr>
          <p:nvPr>
            <p:ph type="title"/>
          </p:nvPr>
        </p:nvSpPr>
        <p:spPr>
          <a:xfrm>
            <a:off x="705679" y="1028464"/>
            <a:ext cx="8251203" cy="1027927"/>
          </a:xfrm>
        </p:spPr>
        <p:txBody>
          <a:bodyPr>
            <a:normAutofit fontScale="90000"/>
          </a:bodyPr>
          <a:lstStyle/>
          <a:p>
            <a:r>
              <a:rPr lang="en-US" sz="3600" dirty="0"/>
              <a:t>Calculation of motor torque</a:t>
            </a:r>
            <a:r>
              <a:rPr lang="en-US" dirty="0"/>
              <a:t/>
            </a:r>
            <a:br>
              <a:rPr lang="en-US" dirty="0"/>
            </a:b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824DFA2-144D-41D5-A512-5F4DC88E7A5D}"/>
                  </a:ext>
                </a:extLst>
              </p:cNvPr>
              <p:cNvSpPr txBox="1"/>
              <p:nvPr/>
            </p:nvSpPr>
            <p:spPr>
              <a:xfrm>
                <a:off x="3850187" y="3429000"/>
                <a:ext cx="2919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pt-BR" i="1"/>
                        <m:t>2 ∗ </m:t>
                      </m:r>
                      <m:r>
                        <m:rPr>
                          <m:nor/>
                        </m:rPr>
                        <a:rPr lang="pt-BR" i="1"/>
                        <m:t>N</m:t>
                      </m:r>
                      <m:r>
                        <m:rPr>
                          <m:nor/>
                        </m:rPr>
                        <a:rPr lang="pt-BR" i="1"/>
                        <m:t>1 + 2 ∗ </m:t>
                      </m:r>
                      <m:r>
                        <m:rPr>
                          <m:nor/>
                        </m:rPr>
                        <a:rPr lang="pt-BR" i="1"/>
                        <m:t>N</m:t>
                      </m:r>
                      <m:r>
                        <m:rPr>
                          <m:nor/>
                        </m:rPr>
                        <a:rPr lang="pt-BR" i="1"/>
                        <m:t>2 = </m:t>
                      </m:r>
                      <m:r>
                        <m:rPr>
                          <m:nor/>
                        </m:rPr>
                        <a:rPr lang="en-US" b="0" i="1" smtClean="0"/>
                        <m:t>Total</m:t>
                      </m:r>
                      <m:r>
                        <m:rPr>
                          <m:nor/>
                        </m:rPr>
                        <a:rPr lang="en-US" b="0" i="1" smtClean="0"/>
                        <m:t> </m:t>
                      </m:r>
                      <m:r>
                        <m:rPr>
                          <m:nor/>
                        </m:rPr>
                        <a:rPr lang="en-US" b="0" i="1" smtClean="0"/>
                        <m:t>Weight</m:t>
                      </m:r>
                    </m:oMath>
                  </m:oMathPara>
                </a14:m>
                <a:endParaRPr lang="en-US" dirty="0"/>
              </a:p>
            </p:txBody>
          </p:sp>
        </mc:Choice>
        <mc:Fallback xmlns="">
          <p:sp>
            <p:nvSpPr>
              <p:cNvPr id="2" name="TextBox 1">
                <a:extLst>
                  <a:ext uri="{FF2B5EF4-FFF2-40B4-BE49-F238E27FC236}">
                    <a16:creationId xmlns:a16="http://schemas.microsoft.com/office/drawing/2014/main" id="{6824DFA2-144D-41D5-A512-5F4DC88E7A5D}"/>
                  </a:ext>
                </a:extLst>
              </p:cNvPr>
              <p:cNvSpPr txBox="1">
                <a:spLocks noRot="1" noChangeAspect="1" noMove="1" noResize="1" noEditPoints="1" noAdjustHandles="1" noChangeArrowheads="1" noChangeShapeType="1" noTextEdit="1"/>
              </p:cNvSpPr>
              <p:nvPr/>
            </p:nvSpPr>
            <p:spPr>
              <a:xfrm>
                <a:off x="3850187" y="3429000"/>
                <a:ext cx="2919068" cy="276999"/>
              </a:xfrm>
              <a:prstGeom prst="rect">
                <a:avLst/>
              </a:prstGeom>
              <a:blipFill>
                <a:blip r:embed="rId2"/>
                <a:stretch>
                  <a:fillRect l="-1255" r="-2510" b="-2888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B6607F4-B532-4C1B-8EE4-5E4A799E3FD7}"/>
              </a:ext>
            </a:extLst>
          </p:cNvPr>
          <p:cNvSpPr txBox="1"/>
          <p:nvPr/>
        </p:nvSpPr>
        <p:spPr>
          <a:xfrm>
            <a:off x="7485199" y="3228510"/>
            <a:ext cx="4706801" cy="646331"/>
          </a:xfrm>
          <a:prstGeom prst="rect">
            <a:avLst/>
          </a:prstGeom>
          <a:noFill/>
        </p:spPr>
        <p:txBody>
          <a:bodyPr wrap="none" rtlCol="0">
            <a:spAutoFit/>
          </a:bodyPr>
          <a:lstStyle/>
          <a:p>
            <a:pPr marL="285750" indent="-285750">
              <a:buFont typeface="Arial" panose="020B0604020202020204" pitchFamily="34" charset="0"/>
              <a:buChar char="•"/>
            </a:pPr>
            <a:r>
              <a:rPr lang="en-US" dirty="0"/>
              <a:t>N1 is the weight acting on each caster wheel.</a:t>
            </a:r>
          </a:p>
          <a:p>
            <a:pPr marL="285750" indent="-285750">
              <a:buFont typeface="Arial" panose="020B0604020202020204" pitchFamily="34" charset="0"/>
              <a:buChar char="•"/>
            </a:pPr>
            <a:r>
              <a:rPr lang="en-US" dirty="0"/>
              <a:t>N2 on each motor wheel.</a:t>
            </a:r>
          </a:p>
        </p:txBody>
      </p:sp>
      <p:sp>
        <p:nvSpPr>
          <p:cNvPr id="6" name="Content Placeholder 2">
            <a:extLst>
              <a:ext uri="{FF2B5EF4-FFF2-40B4-BE49-F238E27FC236}">
                <a16:creationId xmlns:a16="http://schemas.microsoft.com/office/drawing/2014/main" id="{2DD7A626-DD67-4BFC-9306-33C1709CAC98}"/>
              </a:ext>
            </a:extLst>
          </p:cNvPr>
          <p:cNvSpPr txBox="1">
            <a:spLocks/>
          </p:cNvSpPr>
          <p:nvPr/>
        </p:nvSpPr>
        <p:spPr>
          <a:xfrm>
            <a:off x="705679" y="4033990"/>
            <a:ext cx="10515600" cy="895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t>The maximum torque is required when the robot starts moving. It should also overcome friction.</a:t>
            </a:r>
          </a:p>
          <a:p>
            <a:pPr>
              <a:lnSpc>
                <a:spcPct val="100000"/>
              </a:lnSpc>
            </a:pPr>
            <a:r>
              <a:rPr lang="en-US" sz="2000" dirty="0"/>
              <a:t>To calculate the maximum torque (T),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48F79B-D22D-4D4A-AFAE-3884C15B75F7}"/>
                  </a:ext>
                </a:extLst>
              </p:cNvPr>
              <p:cNvSpPr txBox="1"/>
              <p:nvPr/>
            </p:nvSpPr>
            <p:spPr>
              <a:xfrm>
                <a:off x="4221919" y="5119300"/>
                <a:ext cx="14731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pt-BR" i="1"/>
                        <m:t>μ</m:t>
                      </m:r>
                      <m:r>
                        <m:rPr>
                          <m:nor/>
                        </m:rPr>
                        <a:rPr lang="pt-BR" i="1"/>
                        <m:t> ∗ </m:t>
                      </m:r>
                      <m:r>
                        <m:rPr>
                          <m:nor/>
                        </m:rPr>
                        <a:rPr lang="pt-BR" i="1"/>
                        <m:t>N</m:t>
                      </m:r>
                      <m:r>
                        <m:rPr>
                          <m:nor/>
                        </m:rPr>
                        <a:rPr lang="pt-BR" i="1"/>
                        <m:t> ∗ </m:t>
                      </m:r>
                      <m:r>
                        <m:rPr>
                          <m:nor/>
                        </m:rPr>
                        <a:rPr lang="pt-BR" i="1"/>
                        <m:t>r</m:t>
                      </m:r>
                      <m:r>
                        <m:rPr>
                          <m:nor/>
                        </m:rPr>
                        <a:rPr lang="pt-BR" i="1"/>
                        <m:t> − </m:t>
                      </m:r>
                      <m:r>
                        <m:rPr>
                          <m:nor/>
                        </m:rPr>
                        <a:rPr lang="pt-BR" i="1"/>
                        <m:t>T</m:t>
                      </m:r>
                      <m:r>
                        <m:rPr>
                          <m:nor/>
                        </m:rPr>
                        <a:rPr lang="pt-BR" i="1"/>
                        <m:t> = 0</m:t>
                      </m:r>
                    </m:oMath>
                  </m:oMathPara>
                </a14:m>
                <a:endParaRPr lang="en-US" dirty="0"/>
              </a:p>
            </p:txBody>
          </p:sp>
        </mc:Choice>
        <mc:Fallback xmlns="">
          <p:sp>
            <p:nvSpPr>
              <p:cNvPr id="8" name="TextBox 7">
                <a:extLst>
                  <a:ext uri="{FF2B5EF4-FFF2-40B4-BE49-F238E27FC236}">
                    <a16:creationId xmlns:a16="http://schemas.microsoft.com/office/drawing/2014/main" id="{A048F79B-D22D-4D4A-AFAE-3884C15B75F7}"/>
                  </a:ext>
                </a:extLst>
              </p:cNvPr>
              <p:cNvSpPr txBox="1">
                <a:spLocks noRot="1" noChangeAspect="1" noMove="1" noResize="1" noEditPoints="1" noAdjustHandles="1" noChangeArrowheads="1" noChangeShapeType="1" noTextEdit="1"/>
              </p:cNvSpPr>
              <p:nvPr/>
            </p:nvSpPr>
            <p:spPr>
              <a:xfrm>
                <a:off x="4221919" y="5119300"/>
                <a:ext cx="1473160" cy="276999"/>
              </a:xfrm>
              <a:prstGeom prst="rect">
                <a:avLst/>
              </a:prstGeom>
              <a:blipFill>
                <a:blip r:embed="rId3"/>
                <a:stretch>
                  <a:fillRect l="-3320" r="-3734" b="-2222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ED02DF8-5B25-4625-BAC9-92C2D7F2FD99}"/>
              </a:ext>
            </a:extLst>
          </p:cNvPr>
          <p:cNvSpPr txBox="1"/>
          <p:nvPr/>
        </p:nvSpPr>
        <p:spPr>
          <a:xfrm>
            <a:off x="7485198" y="5216459"/>
            <a:ext cx="4758739" cy="1200329"/>
          </a:xfrm>
          <a:prstGeom prst="rect">
            <a:avLst/>
          </a:prstGeom>
          <a:noFill/>
        </p:spPr>
        <p:txBody>
          <a:bodyPr wrap="none" rtlCol="0">
            <a:spAutoFit/>
          </a:bodyPr>
          <a:lstStyle/>
          <a:p>
            <a:pPr marL="285750" indent="-285750">
              <a:buFont typeface="Arial" panose="020B0604020202020204" pitchFamily="34" charset="0"/>
              <a:buChar char="•"/>
            </a:pPr>
            <a:r>
              <a:rPr lang="en-US" dirty="0"/>
              <a:t>μ is the coefficient of friction.</a:t>
            </a:r>
          </a:p>
          <a:p>
            <a:pPr marL="285750" indent="-285750">
              <a:buFont typeface="Arial" panose="020B0604020202020204" pitchFamily="34" charset="0"/>
              <a:buChar char="•"/>
            </a:pPr>
            <a:r>
              <a:rPr lang="en-US" dirty="0"/>
              <a:t>N is the average weight acting on each wheel.</a:t>
            </a:r>
          </a:p>
          <a:p>
            <a:pPr marL="285750" indent="-285750">
              <a:buFont typeface="Arial" panose="020B0604020202020204" pitchFamily="34" charset="0"/>
              <a:buChar char="•"/>
            </a:pPr>
            <a:r>
              <a:rPr lang="en-US" dirty="0"/>
              <a:t>r is the radius of wheels.</a:t>
            </a:r>
          </a:p>
          <a:p>
            <a:pPr marL="285750" indent="-285750">
              <a:buFont typeface="Arial" panose="020B0604020202020204" pitchFamily="34" charset="0"/>
              <a:buChar char="•"/>
            </a:pPr>
            <a:r>
              <a:rPr lang="en-US" dirty="0"/>
              <a:t>T is the torque.</a:t>
            </a:r>
          </a:p>
        </p:txBody>
      </p:sp>
    </p:spTree>
    <p:extLst>
      <p:ext uri="{BB962C8B-B14F-4D97-AF65-F5344CB8AC3E}">
        <p14:creationId xmlns:p14="http://schemas.microsoft.com/office/powerpoint/2010/main" val="8664921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025B6D-3ACB-450B-A196-97B8398AD09A}"/>
              </a:ext>
            </a:extLst>
          </p:cNvPr>
          <p:cNvSpPr>
            <a:spLocks noGrp="1"/>
          </p:cNvSpPr>
          <p:nvPr>
            <p:ph idx="1"/>
          </p:nvPr>
        </p:nvSpPr>
        <p:spPr>
          <a:xfrm>
            <a:off x="838200" y="1825625"/>
            <a:ext cx="10515600" cy="520010"/>
          </a:xfrm>
        </p:spPr>
        <p:txBody>
          <a:bodyPr>
            <a:normAutofit/>
          </a:bodyPr>
          <a:lstStyle/>
          <a:p>
            <a:r>
              <a:rPr lang="en-US" sz="2000" dirty="0"/>
              <a:t>Assuming that the weight of the robot is equally distributed on all the four wheels,</a:t>
            </a:r>
          </a:p>
        </p:txBody>
      </p:sp>
      <p:sp>
        <p:nvSpPr>
          <p:cNvPr id="4" name="Title 1">
            <a:extLst>
              <a:ext uri="{FF2B5EF4-FFF2-40B4-BE49-F238E27FC236}">
                <a16:creationId xmlns:a16="http://schemas.microsoft.com/office/drawing/2014/main" id="{E34F4F39-B90C-4D09-AA3D-E7DB8182325E}"/>
              </a:ext>
            </a:extLst>
          </p:cNvPr>
          <p:cNvSpPr>
            <a:spLocks noGrp="1"/>
          </p:cNvSpPr>
          <p:nvPr>
            <p:ph type="title"/>
          </p:nvPr>
        </p:nvSpPr>
        <p:spPr>
          <a:xfrm>
            <a:off x="705679" y="1028464"/>
            <a:ext cx="8251203" cy="1027927"/>
          </a:xfrm>
        </p:spPr>
        <p:txBody>
          <a:bodyPr>
            <a:normAutofit fontScale="90000"/>
          </a:bodyPr>
          <a:lstStyle/>
          <a:p>
            <a:r>
              <a:rPr lang="en-US" sz="3600" dirty="0"/>
              <a:t>Calculation of motor torque</a:t>
            </a:r>
            <a:r>
              <a:rPr lang="en-US" dirty="0"/>
              <a:t/>
            </a:r>
            <a:br>
              <a:rPr lang="en-US" dirty="0"/>
            </a:b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800402-2F52-45B7-97BE-6F3D57500315}"/>
                  </a:ext>
                </a:extLst>
              </p:cNvPr>
              <p:cNvSpPr txBox="1"/>
              <p:nvPr/>
            </p:nvSpPr>
            <p:spPr>
              <a:xfrm>
                <a:off x="4472608" y="2345635"/>
                <a:ext cx="11862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N</m:t>
                      </m:r>
                      <m:r>
                        <m:rPr>
                          <m:nor/>
                        </m:rPr>
                        <a:rPr lang="en-US" b="0" i="1" smtClean="0">
                          <a:latin typeface="Cambria Math" panose="02040503050406030204" pitchFamily="18" charset="0"/>
                          <a:ea typeface="Cambria Math" panose="02040503050406030204" pitchFamily="18" charset="0"/>
                        </a:rPr>
                        <m:t> </m:t>
                      </m:r>
                      <m:r>
                        <m:rPr>
                          <m:nor/>
                        </m:rPr>
                        <a:rPr lang="en-US" i="1">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m:t>
                      </m:r>
                      <m:r>
                        <m:rPr>
                          <m:nor/>
                        </m:rPr>
                        <a:rPr lang="en-US" i="1">
                          <a:latin typeface="Cambria Math" panose="02040503050406030204" pitchFamily="18" charset="0"/>
                          <a:ea typeface="Cambria Math" panose="02040503050406030204" pitchFamily="18" charset="0"/>
                        </a:rPr>
                        <m:t> </m:t>
                      </m:r>
                      <m:r>
                        <m:rPr>
                          <m:nor/>
                        </m:rPr>
                        <a:rPr lang="en-US" b="0" i="1" smtClean="0">
                          <a:latin typeface="Cambria Math" panose="02040503050406030204" pitchFamily="18" charset="0"/>
                          <a:ea typeface="Cambria Math" panose="02040503050406030204" pitchFamily="18" charset="0"/>
                        </a:rPr>
                        <m:t>mg</m:t>
                      </m:r>
                      <m:r>
                        <m:rPr>
                          <m:nor/>
                        </m:rPr>
                        <a:rPr lang="en-US" b="0" i="1" smtClean="0">
                          <a:latin typeface="Cambria Math" panose="02040503050406030204" pitchFamily="18" charset="0"/>
                          <a:ea typeface="Cambria Math" panose="02040503050406030204" pitchFamily="18" charset="0"/>
                        </a:rPr>
                        <m:t> / 4</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87800402-2F52-45B7-97BE-6F3D57500315}"/>
                  </a:ext>
                </a:extLst>
              </p:cNvPr>
              <p:cNvSpPr txBox="1">
                <a:spLocks noRot="1" noChangeAspect="1" noMove="1" noResize="1" noEditPoints="1" noAdjustHandles="1" noChangeArrowheads="1" noChangeShapeType="1" noTextEdit="1"/>
              </p:cNvSpPr>
              <p:nvPr/>
            </p:nvSpPr>
            <p:spPr>
              <a:xfrm>
                <a:off x="4472608" y="2345635"/>
                <a:ext cx="1186222" cy="276999"/>
              </a:xfrm>
              <a:prstGeom prst="rect">
                <a:avLst/>
              </a:prstGeom>
              <a:blipFill>
                <a:blip r:embed="rId2"/>
                <a:stretch>
                  <a:fillRect l="-4639" r="-4639"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07D310-3592-4F68-AC93-D246848984D7}"/>
                  </a:ext>
                </a:extLst>
              </p:cNvPr>
              <p:cNvSpPr txBox="1"/>
              <p:nvPr/>
            </p:nvSpPr>
            <p:spPr>
              <a:xfrm>
                <a:off x="4759256" y="2715052"/>
                <a:ext cx="2502736"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9.83</m:t>
                    </m:r>
                    <m:r>
                      <a:rPr lang="en-US" b="0" i="1" smtClean="0">
                        <a:latin typeface="Cambria Math" panose="02040503050406030204" pitchFamily="18" charset="0"/>
                        <a:ea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 ×9.8</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𝑚𝑠</m:t>
                        </m:r>
                      </m:e>
                      <m:sup>
                        <m:r>
                          <a:rPr lang="en-US" b="0" i="1" smtClean="0">
                            <a:latin typeface="Cambria Math" panose="02040503050406030204" pitchFamily="18" charset="0"/>
                            <a:ea typeface="Cambria Math" panose="02040503050406030204" pitchFamily="18" charset="0"/>
                          </a:rPr>
                          <m:t>−2</m:t>
                        </m:r>
                      </m:sup>
                    </m:sSup>
                  </m:oMath>
                </a14:m>
                <a:r>
                  <a:rPr lang="en-US" dirty="0">
                    <a:latin typeface="Cambria Math" panose="02040503050406030204" pitchFamily="18" charset="0"/>
                    <a:ea typeface="Cambria Math" panose="02040503050406030204" pitchFamily="18" charset="0"/>
                  </a:rPr>
                  <a:t> / 4</a:t>
                </a:r>
              </a:p>
            </p:txBody>
          </p:sp>
        </mc:Choice>
        <mc:Fallback xmlns="">
          <p:sp>
            <p:nvSpPr>
              <p:cNvPr id="6" name="TextBox 5">
                <a:extLst>
                  <a:ext uri="{FF2B5EF4-FFF2-40B4-BE49-F238E27FC236}">
                    <a16:creationId xmlns:a16="http://schemas.microsoft.com/office/drawing/2014/main" id="{C007D310-3592-4F68-AC93-D246848984D7}"/>
                  </a:ext>
                </a:extLst>
              </p:cNvPr>
              <p:cNvSpPr txBox="1">
                <a:spLocks noRot="1" noChangeAspect="1" noMove="1" noResize="1" noEditPoints="1" noAdjustHandles="1" noChangeArrowheads="1" noChangeShapeType="1" noTextEdit="1"/>
              </p:cNvSpPr>
              <p:nvPr/>
            </p:nvSpPr>
            <p:spPr>
              <a:xfrm>
                <a:off x="4759256" y="2715052"/>
                <a:ext cx="2502736" cy="276999"/>
              </a:xfrm>
              <a:prstGeom prst="rect">
                <a:avLst/>
              </a:prstGeom>
              <a:blipFill>
                <a:blip r:embed="rId3"/>
                <a:stretch>
                  <a:fillRect l="-2195" t="-30435" r="-2683"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4076311-F679-4F21-8639-E5E4A7F010D7}"/>
                  </a:ext>
                </a:extLst>
              </p:cNvPr>
              <p:cNvSpPr txBox="1"/>
              <p:nvPr/>
            </p:nvSpPr>
            <p:spPr>
              <a:xfrm>
                <a:off x="4740515" y="3084469"/>
                <a:ext cx="10748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=24.08 </m:t>
                      </m:r>
                      <m:r>
                        <a:rPr lang="en-US" b="0" i="1" smtClean="0">
                          <a:latin typeface="Cambria Math" panose="02040503050406030204" pitchFamily="18" charset="0"/>
                          <a:ea typeface="Cambria Math" panose="02040503050406030204" pitchFamily="18" charset="0"/>
                        </a:rPr>
                        <m:t>𝑁</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44076311-F679-4F21-8639-E5E4A7F010D7}"/>
                  </a:ext>
                </a:extLst>
              </p:cNvPr>
              <p:cNvSpPr txBox="1">
                <a:spLocks noRot="1" noChangeAspect="1" noMove="1" noResize="1" noEditPoints="1" noAdjustHandles="1" noChangeArrowheads="1" noChangeShapeType="1" noTextEdit="1"/>
              </p:cNvSpPr>
              <p:nvPr/>
            </p:nvSpPr>
            <p:spPr>
              <a:xfrm>
                <a:off x="4740515" y="3084469"/>
                <a:ext cx="1074846" cy="276999"/>
              </a:xfrm>
              <a:prstGeom prst="rect">
                <a:avLst/>
              </a:prstGeom>
              <a:blipFill>
                <a:blip r:embed="rId4"/>
                <a:stretch>
                  <a:fillRect l="-2273" r="-4545" b="-888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8BD0CB0-3B0C-419F-AE31-F372B486FA18}"/>
              </a:ext>
            </a:extLst>
          </p:cNvPr>
          <p:cNvSpPr txBox="1">
            <a:spLocks/>
          </p:cNvSpPr>
          <p:nvPr/>
        </p:nvSpPr>
        <p:spPr>
          <a:xfrm>
            <a:off x="838200" y="3605945"/>
            <a:ext cx="10515600" cy="5200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Motor torque required,</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1B6D7-156E-469B-BBF7-1918C2918402}"/>
                  </a:ext>
                </a:extLst>
              </p:cNvPr>
              <p:cNvSpPr txBox="1"/>
              <p:nvPr/>
            </p:nvSpPr>
            <p:spPr>
              <a:xfrm>
                <a:off x="4529005" y="4177377"/>
                <a:ext cx="2592056" cy="276999"/>
              </a:xfrm>
              <a:prstGeom prst="rect">
                <a:avLst/>
              </a:prstGeom>
              <a:noFill/>
            </p:spPr>
            <p:txBody>
              <a:bodyPr wrap="none" lIns="0" tIns="0" rIns="0" bIns="0" rtlCol="0">
                <a:spAutoFit/>
              </a:bodyPr>
              <a:lstStyle/>
              <a:p>
                <a14:m>
                  <m:oMath xmlns:m="http://schemas.openxmlformats.org/officeDocument/2006/math">
                    <m:r>
                      <m:rPr>
                        <m:nor/>
                      </m:rPr>
                      <a:rPr lang="en-US" i="1">
                        <a:latin typeface="Cambria Math" panose="02040503050406030204" pitchFamily="18" charset="0"/>
                        <a:ea typeface="Cambria Math" panose="02040503050406030204" pitchFamily="18" charset="0"/>
                      </a:rPr>
                      <m:t>T</m:t>
                    </m:r>
                    <m:r>
                      <m:rPr>
                        <m:nor/>
                      </m:rPr>
                      <a:rPr lang="en-US" i="1">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m:t>
                    </m:r>
                    <m:r>
                      <m:rPr>
                        <m:nor/>
                      </m:rPr>
                      <a:rPr lang="en-US" b="0" i="1" smtClean="0">
                        <a:latin typeface="Cambria Math" panose="02040503050406030204" pitchFamily="18" charset="0"/>
                        <a:ea typeface="Cambria Math" panose="02040503050406030204" pitchFamily="18" charset="0"/>
                      </a:rPr>
                      <m:t> </m:t>
                    </m:r>
                    <m:r>
                      <m:rPr>
                        <m:nor/>
                      </m:rPr>
                      <a:rPr lang="en-US" i="1">
                        <a:latin typeface="Cambria Math" panose="02040503050406030204" pitchFamily="18" charset="0"/>
                        <a:ea typeface="Cambria Math" panose="02040503050406030204" pitchFamily="18" charset="0"/>
                      </a:rPr>
                      <m:t>0.6 ∗</m:t>
                    </m:r>
                    <m:r>
                      <m:rPr>
                        <m:nor/>
                      </m:rPr>
                      <a:rPr lang="en-US" b="0" i="1" smtClean="0">
                        <a:latin typeface="Cambria Math" panose="02040503050406030204" pitchFamily="18" charset="0"/>
                        <a:ea typeface="Cambria Math" panose="02040503050406030204" pitchFamily="18" charset="0"/>
                      </a:rPr>
                      <m:t> </m:t>
                    </m:r>
                    <m:r>
                      <m:rPr>
                        <m:nor/>
                      </m:rPr>
                      <a:rPr lang="en-US" i="1">
                        <a:latin typeface="Cambria Math" panose="02040503050406030204" pitchFamily="18" charset="0"/>
                        <a:ea typeface="Cambria Math" panose="02040503050406030204" pitchFamily="18" charset="0"/>
                      </a:rPr>
                      <m:t>24.08</m:t>
                    </m:r>
                    <m:r>
                      <m:rPr>
                        <m:nor/>
                      </m:rPr>
                      <a:rPr lang="en-US" b="0" i="1" smtClean="0">
                        <a:latin typeface="Cambria Math" panose="02040503050406030204" pitchFamily="18" charset="0"/>
                        <a:ea typeface="Cambria Math" panose="02040503050406030204" pitchFamily="18" charset="0"/>
                      </a:rPr>
                      <m:t>N</m:t>
                    </m:r>
                    <m:r>
                      <m:rPr>
                        <m:nor/>
                      </m:rPr>
                      <a:rPr lang="en-US" b="0" i="1" smtClean="0">
                        <a:latin typeface="Cambria Math" panose="02040503050406030204" pitchFamily="18" charset="0"/>
                        <a:ea typeface="Cambria Math" panose="02040503050406030204" pitchFamily="18" charset="0"/>
                      </a:rPr>
                      <m:t> ∗ 0.05</m:t>
                    </m:r>
                  </m:oMath>
                </a14:m>
                <a:r>
                  <a:rPr lang="en-US" dirty="0">
                    <a:latin typeface="Cambria Math" panose="02040503050406030204" pitchFamily="18" charset="0"/>
                    <a:ea typeface="Cambria Math" panose="02040503050406030204" pitchFamily="18" charset="0"/>
                  </a:rPr>
                  <a:t> m</a:t>
                </a:r>
              </a:p>
            </p:txBody>
          </p:sp>
        </mc:Choice>
        <mc:Fallback xmlns="">
          <p:sp>
            <p:nvSpPr>
              <p:cNvPr id="9" name="TextBox 8">
                <a:extLst>
                  <a:ext uri="{FF2B5EF4-FFF2-40B4-BE49-F238E27FC236}">
                    <a16:creationId xmlns:a16="http://schemas.microsoft.com/office/drawing/2014/main" id="{FA81B6D7-156E-469B-BBF7-1918C2918402}"/>
                  </a:ext>
                </a:extLst>
              </p:cNvPr>
              <p:cNvSpPr txBox="1">
                <a:spLocks noRot="1" noChangeAspect="1" noMove="1" noResize="1" noEditPoints="1" noAdjustHandles="1" noChangeArrowheads="1" noChangeShapeType="1" noTextEdit="1"/>
              </p:cNvSpPr>
              <p:nvPr/>
            </p:nvSpPr>
            <p:spPr>
              <a:xfrm>
                <a:off x="4529005" y="4177377"/>
                <a:ext cx="2592056" cy="276999"/>
              </a:xfrm>
              <a:prstGeom prst="rect">
                <a:avLst/>
              </a:prstGeom>
              <a:blipFill>
                <a:blip r:embed="rId5"/>
                <a:stretch>
                  <a:fillRect l="-3294" t="-30435" r="-4706"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281AFC7-8B5B-443F-8638-365CD97DDB9B}"/>
                  </a:ext>
                </a:extLst>
              </p:cNvPr>
              <p:cNvSpPr txBox="1"/>
              <p:nvPr/>
            </p:nvSpPr>
            <p:spPr>
              <a:xfrm>
                <a:off x="4519293" y="4601349"/>
                <a:ext cx="1442703" cy="276999"/>
              </a:xfrm>
              <a:prstGeom prst="rect">
                <a:avLst/>
              </a:prstGeom>
              <a:noFill/>
            </p:spPr>
            <p:txBody>
              <a:bodyPr wrap="none" lIns="0" tIns="0" rIns="0" bIns="0" rtlCol="0">
                <a:spAutoFit/>
              </a:bodyPr>
              <a:lstStyle/>
              <a:p>
                <a14:m>
                  <m:oMath xmlns:m="http://schemas.openxmlformats.org/officeDocument/2006/math">
                    <m:r>
                      <m:rPr>
                        <m:nor/>
                      </m:rPr>
                      <a:rPr lang="en-US" i="1">
                        <a:latin typeface="Cambria Math" panose="02040503050406030204" pitchFamily="18" charset="0"/>
                        <a:ea typeface="Cambria Math" panose="02040503050406030204" pitchFamily="18" charset="0"/>
                      </a:rPr>
                      <m:t> </m:t>
                    </m:r>
                    <m:r>
                      <m:rPr>
                        <m:nor/>
                      </m:rPr>
                      <a:rPr lang="en-US" b="0" i="1" smtClean="0">
                        <a:latin typeface="Cambria Math" panose="02040503050406030204" pitchFamily="18" charset="0"/>
                        <a:ea typeface="Cambria Math" panose="02040503050406030204" pitchFamily="18" charset="0"/>
                      </a:rPr>
                      <m:t>  </m:t>
                    </m:r>
                    <m:r>
                      <m:rPr>
                        <m:nor/>
                      </m:rPr>
                      <a:rPr lang="en-US" i="1">
                        <a:latin typeface="Cambria Math" panose="02040503050406030204" pitchFamily="18" charset="0"/>
                        <a:ea typeface="Cambria Math" panose="02040503050406030204" pitchFamily="18" charset="0"/>
                      </a:rPr>
                      <m:t> </m:t>
                    </m:r>
                    <m:r>
                      <m:rPr>
                        <m:nor/>
                      </m:rPr>
                      <a:rPr lang="en-US" b="0" i="1" smtClean="0">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m:t>
                    </m:r>
                    <m:r>
                      <m:rPr>
                        <m:nor/>
                      </m:rPr>
                      <a:rPr lang="en-US" b="0" i="1" smtClean="0">
                        <a:latin typeface="Cambria Math" panose="02040503050406030204" pitchFamily="18" charset="0"/>
                        <a:ea typeface="Cambria Math" panose="02040503050406030204" pitchFamily="18" charset="0"/>
                      </a:rPr>
                      <m:t> </m:t>
                    </m:r>
                    <m:r>
                      <m:rPr>
                        <m:nor/>
                      </m:rPr>
                      <a:rPr lang="en-US" i="1">
                        <a:latin typeface="Cambria Math" panose="02040503050406030204" pitchFamily="18" charset="0"/>
                        <a:ea typeface="Cambria Math" panose="02040503050406030204" pitchFamily="18" charset="0"/>
                      </a:rPr>
                      <m:t>0.</m:t>
                    </m:r>
                    <m:r>
                      <m:rPr>
                        <m:nor/>
                      </m:rPr>
                      <a:rPr lang="en-US" b="0" i="1" smtClean="0">
                        <a:latin typeface="Cambria Math" panose="02040503050406030204" pitchFamily="18" charset="0"/>
                        <a:ea typeface="Cambria Math" panose="02040503050406030204" pitchFamily="18" charset="0"/>
                      </a:rPr>
                      <m:t>722 </m:t>
                    </m:r>
                    <m:r>
                      <m:rPr>
                        <m:nor/>
                      </m:rPr>
                      <a:rPr lang="en-US" b="0" i="1" smtClean="0">
                        <a:latin typeface="Cambria Math" panose="02040503050406030204" pitchFamily="18" charset="0"/>
                        <a:ea typeface="Cambria Math" panose="02040503050406030204" pitchFamily="18" charset="0"/>
                      </a:rPr>
                      <m:t>N</m:t>
                    </m:r>
                  </m:oMath>
                </a14:m>
                <a:r>
                  <a:rPr lang="en-US" i="1" dirty="0">
                    <a:latin typeface="Cambria Math" panose="02040503050406030204" pitchFamily="18" charset="0"/>
                    <a:ea typeface="Cambria Math" panose="02040503050406030204" pitchFamily="18" charset="0"/>
                  </a:rPr>
                  <a:t>m</a:t>
                </a:r>
              </a:p>
            </p:txBody>
          </p:sp>
        </mc:Choice>
        <mc:Fallback xmlns="">
          <p:sp>
            <p:nvSpPr>
              <p:cNvPr id="10" name="TextBox 9">
                <a:extLst>
                  <a:ext uri="{FF2B5EF4-FFF2-40B4-BE49-F238E27FC236}">
                    <a16:creationId xmlns:a16="http://schemas.microsoft.com/office/drawing/2014/main" id="{D281AFC7-8B5B-443F-8638-365CD97DDB9B}"/>
                  </a:ext>
                </a:extLst>
              </p:cNvPr>
              <p:cNvSpPr txBox="1">
                <a:spLocks noRot="1" noChangeAspect="1" noMove="1" noResize="1" noEditPoints="1" noAdjustHandles="1" noChangeArrowheads="1" noChangeShapeType="1" noTextEdit="1"/>
              </p:cNvSpPr>
              <p:nvPr/>
            </p:nvSpPr>
            <p:spPr>
              <a:xfrm>
                <a:off x="4519293" y="4601349"/>
                <a:ext cx="1442703" cy="276999"/>
              </a:xfrm>
              <a:prstGeom prst="rect">
                <a:avLst/>
              </a:prstGeom>
              <a:blipFill>
                <a:blip r:embed="rId6"/>
                <a:stretch>
                  <a:fillRect l="-422" t="-31111" r="-9283" b="-4888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7975890D-1B1E-42B5-B829-1A870A5BCC8F}"/>
              </a:ext>
            </a:extLst>
          </p:cNvPr>
          <p:cNvSpPr txBox="1"/>
          <p:nvPr/>
        </p:nvSpPr>
        <p:spPr>
          <a:xfrm>
            <a:off x="8064711" y="6480313"/>
            <a:ext cx="3949351" cy="276999"/>
          </a:xfrm>
          <a:prstGeom prst="rect">
            <a:avLst/>
          </a:prstGeom>
          <a:noFill/>
        </p:spPr>
        <p:txBody>
          <a:bodyPr wrap="none" rtlCol="0">
            <a:spAutoFit/>
          </a:bodyPr>
          <a:lstStyle/>
          <a:p>
            <a:r>
              <a:rPr lang="en-US" sz="1200" dirty="0"/>
              <a:t>Reference - Learning Robotics using Python by Lentin Joseph</a:t>
            </a:r>
          </a:p>
        </p:txBody>
      </p:sp>
    </p:spTree>
    <p:extLst>
      <p:ext uri="{BB962C8B-B14F-4D97-AF65-F5344CB8AC3E}">
        <p14:creationId xmlns:p14="http://schemas.microsoft.com/office/powerpoint/2010/main" val="2029911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922" y="415262"/>
            <a:ext cx="10515600" cy="1325563"/>
          </a:xfrm>
        </p:spPr>
        <p:txBody>
          <a:bodyPr/>
          <a:lstStyle/>
          <a:p>
            <a:r>
              <a:rPr lang="en-US" b="1" dirty="0">
                <a:effectLst>
                  <a:outerShdw blurRad="38100" dist="38100" dir="2700000" algn="tl">
                    <a:srgbClr val="000000">
                      <a:alpha val="43137"/>
                    </a:srgbClr>
                  </a:outerShdw>
                </a:effectLst>
              </a:rPr>
              <a:t>Center of Gravity Calculation</a:t>
            </a:r>
          </a:p>
        </p:txBody>
      </p:sp>
      <p:sp>
        <p:nvSpPr>
          <p:cNvPr id="4" name="Slide Number Placeholder 3"/>
          <p:cNvSpPr>
            <a:spLocks noGrp="1"/>
          </p:cNvSpPr>
          <p:nvPr>
            <p:ph type="sldNum" sz="quarter" idx="12"/>
          </p:nvPr>
        </p:nvSpPr>
        <p:spPr/>
        <p:txBody>
          <a:bodyPr/>
          <a:lstStyle/>
          <a:p>
            <a:fld id="{BBEA8A14-C905-4F87-85C6-6D1DC8760D70}" type="slidenum">
              <a:rPr lang="en-US" smtClean="0"/>
              <a:t>49</a:t>
            </a:fld>
            <a:endParaRPr lang="en-US" dirty="0"/>
          </a:p>
        </p:txBody>
      </p:sp>
      <p:pic>
        <p:nvPicPr>
          <p:cNvPr id="8" name="Picture 7">
            <a:extLst>
              <a:ext uri="{FF2B5EF4-FFF2-40B4-BE49-F238E27FC236}">
                <a16:creationId xmlns:a16="http://schemas.microsoft.com/office/drawing/2014/main" id="{C87BA682-30BD-4977-9537-3A272F2DB5E6}"/>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t="14106" b="17682"/>
          <a:stretch/>
        </p:blipFill>
        <p:spPr>
          <a:xfrm>
            <a:off x="2148659" y="1480077"/>
            <a:ext cx="7542122" cy="3858506"/>
          </a:xfrm>
          <a:prstGeom prst="rect">
            <a:avLst/>
          </a:prstGeom>
        </p:spPr>
      </p:pic>
      <p:sp>
        <p:nvSpPr>
          <p:cNvPr id="14" name="TextBox 13">
            <a:extLst>
              <a:ext uri="{FF2B5EF4-FFF2-40B4-BE49-F238E27FC236}">
                <a16:creationId xmlns:a16="http://schemas.microsoft.com/office/drawing/2014/main" id="{CE34D04E-B663-4DDE-91EE-427FC321FBAB}"/>
              </a:ext>
            </a:extLst>
          </p:cNvPr>
          <p:cNvSpPr txBox="1"/>
          <p:nvPr/>
        </p:nvSpPr>
        <p:spPr>
          <a:xfrm>
            <a:off x="3485322" y="2997837"/>
            <a:ext cx="303288" cy="369332"/>
          </a:xfrm>
          <a:prstGeom prst="rect">
            <a:avLst/>
          </a:prstGeom>
          <a:noFill/>
        </p:spPr>
        <p:txBody>
          <a:bodyPr wrap="none" rtlCol="0">
            <a:spAutoFit/>
          </a:bodyPr>
          <a:lstStyle/>
          <a:p>
            <a:r>
              <a:rPr lang="en-US" dirty="0"/>
              <a:t>P</a:t>
            </a:r>
          </a:p>
        </p:txBody>
      </p:sp>
      <p:sp>
        <p:nvSpPr>
          <p:cNvPr id="3" name="TextBox 2">
            <a:extLst>
              <a:ext uri="{FF2B5EF4-FFF2-40B4-BE49-F238E27FC236}">
                <a16:creationId xmlns:a16="http://schemas.microsoft.com/office/drawing/2014/main" id="{B99DC76A-8678-4576-A927-A37CA6C79B7B}"/>
              </a:ext>
            </a:extLst>
          </p:cNvPr>
          <p:cNvSpPr txBox="1"/>
          <p:nvPr/>
        </p:nvSpPr>
        <p:spPr>
          <a:xfrm>
            <a:off x="1094773" y="5338583"/>
            <a:ext cx="10338086" cy="1200329"/>
          </a:xfrm>
          <a:prstGeom prst="rect">
            <a:avLst/>
          </a:prstGeom>
          <a:noFill/>
        </p:spPr>
        <p:txBody>
          <a:bodyPr wrap="none" rtlCol="0">
            <a:spAutoFit/>
          </a:bodyPr>
          <a:lstStyle/>
          <a:p>
            <a:pPr marL="285750" indent="-285750">
              <a:buFont typeface="Arial" panose="020B0604020202020204" pitchFamily="34" charset="0"/>
              <a:buChar char="•"/>
            </a:pPr>
            <a:r>
              <a:rPr lang="en-US" dirty="0"/>
              <a:t>Based on weight estimation, we did a canter of gravity calculation for the design.</a:t>
            </a:r>
          </a:p>
          <a:p>
            <a:pPr marL="285750" indent="-285750">
              <a:buFont typeface="Arial" panose="020B0604020202020204" pitchFamily="34" charset="0"/>
              <a:buChar char="•"/>
            </a:pPr>
            <a:r>
              <a:rPr lang="en-US" dirty="0"/>
              <a:t>According to the calculation the Center of Gravity of the robot design is 0.235 m above the bottom plate. </a:t>
            </a:r>
          </a:p>
          <a:p>
            <a:pPr marL="285750" indent="-285750">
              <a:buFont typeface="Arial" panose="020B0604020202020204" pitchFamily="34" charset="0"/>
              <a:buChar char="•"/>
            </a:pPr>
            <a:r>
              <a:rPr lang="en-US" dirty="0"/>
              <a:t>It is 9.1cm below the center.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55585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F751-88DA-470A-97E3-21A65B96D46F}"/>
              </a:ext>
            </a:extLst>
          </p:cNvPr>
          <p:cNvSpPr>
            <a:spLocks noGrp="1"/>
          </p:cNvSpPr>
          <p:nvPr>
            <p:ph type="title"/>
          </p:nvPr>
        </p:nvSpPr>
        <p:spPr>
          <a:xfrm>
            <a:off x="914400" y="365125"/>
            <a:ext cx="10439400" cy="1325563"/>
          </a:xfrm>
        </p:spPr>
        <p:txBody>
          <a:bodyPr>
            <a:normAutofit/>
          </a:bodyPr>
          <a:lstStyle/>
          <a:p>
            <a:r>
              <a:rPr lang="en-US" b="1" dirty="0">
                <a:latin typeface="+mn-lt"/>
              </a:rPr>
              <a:t>System Diagram</a:t>
            </a:r>
          </a:p>
        </p:txBody>
      </p:sp>
      <p:sp>
        <p:nvSpPr>
          <p:cNvPr id="4" name="Slide Number Placeholder 3">
            <a:extLst>
              <a:ext uri="{FF2B5EF4-FFF2-40B4-BE49-F238E27FC236}">
                <a16:creationId xmlns:a16="http://schemas.microsoft.com/office/drawing/2014/main" id="{66B95547-6292-43C8-91A8-91D43D8B26CA}"/>
              </a:ext>
            </a:extLst>
          </p:cNvPr>
          <p:cNvSpPr>
            <a:spLocks noGrp="1"/>
          </p:cNvSpPr>
          <p:nvPr>
            <p:ph type="sldNum" sz="quarter" idx="12"/>
          </p:nvPr>
        </p:nvSpPr>
        <p:spPr/>
        <p:txBody>
          <a:bodyPr/>
          <a:lstStyle/>
          <a:p>
            <a:fld id="{BBEA8A14-C905-4F87-85C6-6D1DC8760D70}" type="slidenum">
              <a:rPr lang="en-US" smtClean="0"/>
              <a:t>5</a:t>
            </a:fld>
            <a:endParaRPr lang="en-US"/>
          </a:p>
        </p:txBody>
      </p:sp>
      <p:sp>
        <p:nvSpPr>
          <p:cNvPr id="8" name="Content Placeholder 2">
            <a:extLst>
              <a:ext uri="{FF2B5EF4-FFF2-40B4-BE49-F238E27FC236}">
                <a16:creationId xmlns:a16="http://schemas.microsoft.com/office/drawing/2014/main" id="{FE71D590-DFC5-4E3D-9369-338B95F2A537}"/>
              </a:ext>
            </a:extLst>
          </p:cNvPr>
          <p:cNvSpPr>
            <a:spLocks noGrp="1"/>
          </p:cNvSpPr>
          <p:nvPr>
            <p:ph idx="1"/>
          </p:nvPr>
        </p:nvSpPr>
        <p:spPr>
          <a:xfrm>
            <a:off x="6316396" y="1688958"/>
            <a:ext cx="5579165" cy="4367286"/>
          </a:xfrm>
        </p:spPr>
        <p:txBody>
          <a:bodyPr>
            <a:normAutofit/>
          </a:bodyPr>
          <a:lstStyle/>
          <a:p>
            <a:pPr marL="519113"/>
            <a:r>
              <a:rPr lang="en-US" sz="2000" dirty="0"/>
              <a:t>User will put the order through the order management system.</a:t>
            </a:r>
          </a:p>
          <a:p>
            <a:pPr marL="519113"/>
            <a:r>
              <a:rPr lang="en-US" sz="2000" dirty="0"/>
              <a:t>Order will be notified to the chef and chef will place the food on the robot food-placeholder once the order is ready.</a:t>
            </a:r>
          </a:p>
          <a:p>
            <a:pPr marL="519113"/>
            <a:r>
              <a:rPr lang="en-US" sz="2000" dirty="0"/>
              <a:t>Order management system will send a message to the delivery robot to collect the food. </a:t>
            </a:r>
          </a:p>
          <a:p>
            <a:pPr marL="519113"/>
            <a:r>
              <a:rPr lang="en-US" sz="2000" dirty="0"/>
              <a:t>Navigation system will then navigate the robot to the destination table and the customer on the table will take the food.</a:t>
            </a:r>
          </a:p>
          <a:p>
            <a:pPr marL="519113"/>
            <a:endParaRPr lang="en-US" sz="2000" dirty="0"/>
          </a:p>
        </p:txBody>
      </p:sp>
      <p:grpSp>
        <p:nvGrpSpPr>
          <p:cNvPr id="5" name="Group 4"/>
          <p:cNvGrpSpPr/>
          <p:nvPr/>
        </p:nvGrpSpPr>
        <p:grpSpPr>
          <a:xfrm>
            <a:off x="798232" y="1372334"/>
            <a:ext cx="5369533" cy="4079913"/>
            <a:chOff x="798232" y="1372334"/>
            <a:chExt cx="5369533" cy="4079913"/>
          </a:xfrm>
        </p:grpSpPr>
        <p:sp>
          <p:nvSpPr>
            <p:cNvPr id="3" name="Oval 2">
              <a:extLst>
                <a:ext uri="{FF2B5EF4-FFF2-40B4-BE49-F238E27FC236}">
                  <a16:creationId xmlns:a16="http://schemas.microsoft.com/office/drawing/2014/main" id="{A7291FE9-CED9-4623-B1B2-C8FB0C908522}"/>
                </a:ext>
              </a:extLst>
            </p:cNvPr>
            <p:cNvSpPr/>
            <p:nvPr/>
          </p:nvSpPr>
          <p:spPr>
            <a:xfrm>
              <a:off x="3810694" y="2262842"/>
              <a:ext cx="1013254" cy="721630"/>
            </a:xfrm>
            <a:prstGeom prst="ellipse">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PDA</a:t>
              </a:r>
            </a:p>
          </p:txBody>
        </p:sp>
        <p:sp>
          <p:nvSpPr>
            <p:cNvPr id="7" name="Oval 6">
              <a:extLst>
                <a:ext uri="{FF2B5EF4-FFF2-40B4-BE49-F238E27FC236}">
                  <a16:creationId xmlns:a16="http://schemas.microsoft.com/office/drawing/2014/main" id="{7A4A8FF5-0227-489A-8414-D4A496E2B509}"/>
                </a:ext>
              </a:extLst>
            </p:cNvPr>
            <p:cNvSpPr/>
            <p:nvPr/>
          </p:nvSpPr>
          <p:spPr>
            <a:xfrm>
              <a:off x="2699588" y="3325561"/>
              <a:ext cx="1111106" cy="721630"/>
            </a:xfrm>
            <a:prstGeom prst="ellipse">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Main Server</a:t>
              </a:r>
            </a:p>
          </p:txBody>
        </p:sp>
        <p:sp>
          <p:nvSpPr>
            <p:cNvPr id="9" name="Oval 8">
              <a:extLst>
                <a:ext uri="{FF2B5EF4-FFF2-40B4-BE49-F238E27FC236}">
                  <a16:creationId xmlns:a16="http://schemas.microsoft.com/office/drawing/2014/main" id="{B03F0220-DB33-47CD-BAF2-17850D1DCDB9}"/>
                </a:ext>
              </a:extLst>
            </p:cNvPr>
            <p:cNvSpPr/>
            <p:nvPr/>
          </p:nvSpPr>
          <p:spPr>
            <a:xfrm>
              <a:off x="798232" y="2426872"/>
              <a:ext cx="1391159" cy="898689"/>
            </a:xfrm>
            <a:prstGeom prst="ellipse">
              <a:avLst/>
            </a:prstGeom>
            <a:solidFill>
              <a:schemeClr val="accent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External camera</a:t>
              </a:r>
            </a:p>
          </p:txBody>
        </p:sp>
        <p:sp>
          <p:nvSpPr>
            <p:cNvPr id="10" name="Oval 9">
              <a:extLst>
                <a:ext uri="{FF2B5EF4-FFF2-40B4-BE49-F238E27FC236}">
                  <a16:creationId xmlns:a16="http://schemas.microsoft.com/office/drawing/2014/main" id="{D92266B2-518C-4A14-907F-074279FBD283}"/>
                </a:ext>
              </a:extLst>
            </p:cNvPr>
            <p:cNvSpPr/>
            <p:nvPr/>
          </p:nvSpPr>
          <p:spPr>
            <a:xfrm>
              <a:off x="5005880" y="1372334"/>
              <a:ext cx="1013254" cy="72163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a:t>
              </a:r>
            </a:p>
          </p:txBody>
        </p:sp>
        <p:sp>
          <p:nvSpPr>
            <p:cNvPr id="11" name="Oval 10">
              <a:extLst>
                <a:ext uri="{FF2B5EF4-FFF2-40B4-BE49-F238E27FC236}">
                  <a16:creationId xmlns:a16="http://schemas.microsoft.com/office/drawing/2014/main" id="{F5CD0D25-3ACF-4863-8A5C-DE65295AB785}"/>
                </a:ext>
              </a:extLst>
            </p:cNvPr>
            <p:cNvSpPr/>
            <p:nvPr/>
          </p:nvSpPr>
          <p:spPr>
            <a:xfrm>
              <a:off x="5154511" y="4730617"/>
              <a:ext cx="1013254" cy="721630"/>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Chef</a:t>
              </a:r>
            </a:p>
          </p:txBody>
        </p:sp>
        <p:sp>
          <p:nvSpPr>
            <p:cNvPr id="12" name="Oval 11">
              <a:extLst>
                <a:ext uri="{FF2B5EF4-FFF2-40B4-BE49-F238E27FC236}">
                  <a16:creationId xmlns:a16="http://schemas.microsoft.com/office/drawing/2014/main" id="{B839DE25-7C51-49BD-99B0-D0C2A2D43209}"/>
                </a:ext>
              </a:extLst>
            </p:cNvPr>
            <p:cNvSpPr/>
            <p:nvPr/>
          </p:nvSpPr>
          <p:spPr>
            <a:xfrm>
              <a:off x="3956414" y="4066164"/>
              <a:ext cx="1013254" cy="721630"/>
            </a:xfrm>
            <a:prstGeom prst="ellipse">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a:t>
              </a:r>
            </a:p>
          </p:txBody>
        </p:sp>
        <p:sp>
          <p:nvSpPr>
            <p:cNvPr id="13" name="Oval 12">
              <a:extLst>
                <a:ext uri="{FF2B5EF4-FFF2-40B4-BE49-F238E27FC236}">
                  <a16:creationId xmlns:a16="http://schemas.microsoft.com/office/drawing/2014/main" id="{892C815D-BD9B-4D50-BA8B-CC1CCAF2C8AA}"/>
                </a:ext>
              </a:extLst>
            </p:cNvPr>
            <p:cNvSpPr/>
            <p:nvPr/>
          </p:nvSpPr>
          <p:spPr>
            <a:xfrm>
              <a:off x="817792" y="3872601"/>
              <a:ext cx="1371599" cy="858016"/>
            </a:xfrm>
            <a:prstGeom prst="ellipse">
              <a:avLst/>
            </a:prstGeom>
            <a:solidFill>
              <a:schemeClr val="accent3">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Delivery Robot</a:t>
              </a:r>
            </a:p>
          </p:txBody>
        </p:sp>
        <p:cxnSp>
          <p:nvCxnSpPr>
            <p:cNvPr id="14" name="Straight Arrow Connector 13">
              <a:extLst>
                <a:ext uri="{FF2B5EF4-FFF2-40B4-BE49-F238E27FC236}">
                  <a16:creationId xmlns:a16="http://schemas.microsoft.com/office/drawing/2014/main" id="{1963F74D-0A2F-4392-8BD3-91EDA9F2B7F8}"/>
                </a:ext>
              </a:extLst>
            </p:cNvPr>
            <p:cNvCxnSpPr>
              <a:cxnSpLocks/>
            </p:cNvCxnSpPr>
            <p:nvPr/>
          </p:nvCxnSpPr>
          <p:spPr>
            <a:xfrm flipV="1">
              <a:off x="3587891" y="2992566"/>
              <a:ext cx="395758" cy="3499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CE358D0-B62E-4FA3-B05D-EF8746E0CACF}"/>
                </a:ext>
              </a:extLst>
            </p:cNvPr>
            <p:cNvCxnSpPr>
              <a:cxnSpLocks/>
            </p:cNvCxnSpPr>
            <p:nvPr/>
          </p:nvCxnSpPr>
          <p:spPr>
            <a:xfrm flipH="1" flipV="1">
              <a:off x="4913013" y="4624220"/>
              <a:ext cx="298154" cy="2400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CFA1635-D063-48B2-9FD5-AFD0779B44A8}"/>
                </a:ext>
              </a:extLst>
            </p:cNvPr>
            <p:cNvCxnSpPr>
              <a:cxnSpLocks/>
            </p:cNvCxnSpPr>
            <p:nvPr/>
          </p:nvCxnSpPr>
          <p:spPr>
            <a:xfrm flipV="1">
              <a:off x="2248578" y="3872601"/>
              <a:ext cx="413380" cy="25612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CCFBE2-14C1-48D3-A559-EC4A23D422FB}"/>
                </a:ext>
              </a:extLst>
            </p:cNvPr>
            <p:cNvCxnSpPr>
              <a:cxnSpLocks/>
            </p:cNvCxnSpPr>
            <p:nvPr/>
          </p:nvCxnSpPr>
          <p:spPr>
            <a:xfrm flipH="1" flipV="1">
              <a:off x="2217403" y="3096535"/>
              <a:ext cx="482185" cy="30934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4E0D52A-FC0D-4DA6-A237-C5C9FCEA2727}"/>
                </a:ext>
              </a:extLst>
            </p:cNvPr>
            <p:cNvCxnSpPr>
              <a:cxnSpLocks/>
            </p:cNvCxnSpPr>
            <p:nvPr/>
          </p:nvCxnSpPr>
          <p:spPr>
            <a:xfrm flipH="1" flipV="1">
              <a:off x="3693702" y="3938128"/>
              <a:ext cx="264265" cy="23544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6DC1061-D4F7-47C1-ACE3-035D0B83D69A}"/>
                </a:ext>
              </a:extLst>
            </p:cNvPr>
            <p:cNvCxnSpPr>
              <a:cxnSpLocks/>
            </p:cNvCxnSpPr>
            <p:nvPr/>
          </p:nvCxnSpPr>
          <p:spPr>
            <a:xfrm flipV="1">
              <a:off x="4730225" y="1983223"/>
              <a:ext cx="395758" cy="3499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3291593C-1848-42A6-AB2B-00CD0666A3C6}"/>
              </a:ext>
            </a:extLst>
          </p:cNvPr>
          <p:cNvSpPr txBox="1"/>
          <p:nvPr/>
        </p:nvSpPr>
        <p:spPr>
          <a:xfrm>
            <a:off x="1139850" y="5537248"/>
            <a:ext cx="25361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Figure 1: System diagram</a:t>
            </a:r>
          </a:p>
        </p:txBody>
      </p:sp>
    </p:spTree>
    <p:extLst>
      <p:ext uri="{BB962C8B-B14F-4D97-AF65-F5344CB8AC3E}">
        <p14:creationId xmlns:p14="http://schemas.microsoft.com/office/powerpoint/2010/main" val="18280711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16F16D-3DCD-4B37-9F55-5AA6093E8DA6}"/>
              </a:ext>
            </a:extLst>
          </p:cNvPr>
          <p:cNvPicPr>
            <a:picLocks noChangeAspect="1"/>
          </p:cNvPicPr>
          <p:nvPr/>
        </p:nvPicPr>
        <p:blipFill>
          <a:blip r:embed="rId2"/>
          <a:stretch>
            <a:fillRect/>
          </a:stretch>
        </p:blipFill>
        <p:spPr>
          <a:xfrm>
            <a:off x="435459" y="453337"/>
            <a:ext cx="10772566" cy="1347333"/>
          </a:xfrm>
          <a:prstGeom prst="rect">
            <a:avLst/>
          </a:prstGeom>
        </p:spPr>
      </p:pic>
      <p:sp>
        <p:nvSpPr>
          <p:cNvPr id="4" name="Slide Number Placeholder 3">
            <a:extLst>
              <a:ext uri="{FF2B5EF4-FFF2-40B4-BE49-F238E27FC236}">
                <a16:creationId xmlns:a16="http://schemas.microsoft.com/office/drawing/2014/main" id="{9DC93BD8-F437-4344-9ED5-6DC5213CC23F}"/>
              </a:ext>
            </a:extLst>
          </p:cNvPr>
          <p:cNvSpPr>
            <a:spLocks noGrp="1"/>
          </p:cNvSpPr>
          <p:nvPr>
            <p:ph type="sldNum" sz="quarter" idx="12"/>
          </p:nvPr>
        </p:nvSpPr>
        <p:spPr/>
        <p:txBody>
          <a:bodyPr/>
          <a:lstStyle/>
          <a:p>
            <a:fld id="{BBEA8A14-C905-4F87-85C6-6D1DC8760D70}" type="slidenum">
              <a:rPr lang="en-US" smtClean="0"/>
              <a:t>50</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6A5EEA3-4CDE-4C72-A197-4D78F09D7BDF}"/>
                  </a:ext>
                </a:extLst>
              </p:cNvPr>
              <p:cNvSpPr txBox="1"/>
              <p:nvPr/>
            </p:nvSpPr>
            <p:spPr>
              <a:xfrm>
                <a:off x="1815540" y="1916023"/>
                <a:ext cx="7858539" cy="830997"/>
              </a:xfrm>
              <a:prstGeom prst="rect">
                <a:avLst/>
              </a:prstGeom>
              <a:noFill/>
            </p:spPr>
            <p:txBody>
              <a:bodyPr wrap="square" rtlCol="0">
                <a:spAutoFit/>
              </a:bodyPr>
              <a:lstStyle/>
              <a:p>
                <a:r>
                  <a:rPr lang="en-US" sz="1600" dirty="0"/>
                  <a:t>W</a:t>
                </a:r>
                <a:r>
                  <a:rPr lang="en-US" sz="1100" dirty="0"/>
                  <a:t>1</a:t>
                </a:r>
                <a:r>
                  <a:rPr lang="en-US" sz="1600" dirty="0"/>
                  <a:t> = 0.8 kg  + 1 kg + 0.5 kg </a:t>
                </a:r>
              </a:p>
              <a:p>
                <a:r>
                  <a:rPr lang="en-US" sz="1600" dirty="0"/>
                  <a:t>      </a:t>
                </a:r>
                <a:r>
                  <a:rPr lang="en-US" sz="800" dirty="0"/>
                  <a:t> </a:t>
                </a:r>
                <a:r>
                  <a:rPr lang="en-US" sz="1600" dirty="0"/>
                  <a:t>= 2.3 kg x </a:t>
                </a:r>
                <a14:m>
                  <m:oMath xmlns:m="http://schemas.openxmlformats.org/officeDocument/2006/math">
                    <m:r>
                      <a:rPr lang="en-US" sz="1600" i="1">
                        <a:latin typeface="Cambria Math" panose="02040503050406030204" pitchFamily="18" charset="0"/>
                        <a:ea typeface="Cambria Math" panose="02040503050406030204" pitchFamily="18" charset="0"/>
                      </a:rPr>
                      <m:t>9.8</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𝑚𝑠</m:t>
                        </m:r>
                      </m:e>
                      <m:sup>
                        <m:r>
                          <a:rPr lang="en-US" sz="1600" i="1">
                            <a:latin typeface="Cambria Math" panose="02040503050406030204" pitchFamily="18" charset="0"/>
                            <a:ea typeface="Cambria Math" panose="02040503050406030204" pitchFamily="18" charset="0"/>
                          </a:rPr>
                          <m:t>−2</m:t>
                        </m:r>
                      </m:sup>
                    </m:sSup>
                  </m:oMath>
                </a14:m>
                <a:endParaRPr lang="en-US" sz="1600" dirty="0"/>
              </a:p>
              <a:p>
                <a:r>
                  <a:rPr lang="en-US" sz="1600" dirty="0"/>
                  <a:t>      </a:t>
                </a:r>
                <a:r>
                  <a:rPr lang="en-US" sz="800" dirty="0"/>
                  <a:t> </a:t>
                </a:r>
                <a:r>
                  <a:rPr lang="en-US" sz="1600" dirty="0"/>
                  <a:t>= 22.54 N</a:t>
                </a:r>
              </a:p>
            </p:txBody>
          </p:sp>
        </mc:Choice>
        <mc:Fallback xmlns="">
          <p:sp>
            <p:nvSpPr>
              <p:cNvPr id="6" name="TextBox 5">
                <a:extLst>
                  <a:ext uri="{FF2B5EF4-FFF2-40B4-BE49-F238E27FC236}">
                    <a16:creationId xmlns:a16="http://schemas.microsoft.com/office/drawing/2014/main" id="{26A5EEA3-4CDE-4C72-A197-4D78F09D7BDF}"/>
                  </a:ext>
                </a:extLst>
              </p:cNvPr>
              <p:cNvSpPr txBox="1">
                <a:spLocks noRot="1" noChangeAspect="1" noMove="1" noResize="1" noEditPoints="1" noAdjustHandles="1" noChangeArrowheads="1" noChangeShapeType="1" noTextEdit="1"/>
              </p:cNvSpPr>
              <p:nvPr/>
            </p:nvSpPr>
            <p:spPr>
              <a:xfrm>
                <a:off x="1815540" y="1916023"/>
                <a:ext cx="7858539" cy="830997"/>
              </a:xfrm>
              <a:prstGeom prst="rect">
                <a:avLst/>
              </a:prstGeom>
              <a:blipFill>
                <a:blip r:embed="rId3"/>
                <a:stretch>
                  <a:fillRect l="-465" t="-2190" b="-80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99293D3-8A16-44B1-8558-2F82860D0600}"/>
                  </a:ext>
                </a:extLst>
              </p:cNvPr>
              <p:cNvSpPr txBox="1"/>
              <p:nvPr/>
            </p:nvSpPr>
            <p:spPr>
              <a:xfrm>
                <a:off x="1802287" y="2678020"/>
                <a:ext cx="7858539" cy="830997"/>
              </a:xfrm>
              <a:prstGeom prst="rect">
                <a:avLst/>
              </a:prstGeom>
              <a:noFill/>
            </p:spPr>
            <p:txBody>
              <a:bodyPr wrap="square" rtlCol="0">
                <a:spAutoFit/>
              </a:bodyPr>
              <a:lstStyle/>
              <a:p>
                <a:r>
                  <a:rPr lang="en-US" sz="1600" dirty="0"/>
                  <a:t>W</a:t>
                </a:r>
                <a:r>
                  <a:rPr lang="en-US" sz="1200" dirty="0"/>
                  <a:t>2</a:t>
                </a:r>
                <a:r>
                  <a:rPr lang="en-US" sz="1600" dirty="0"/>
                  <a:t> = 0.5 kg  + 2.2 kg + 0.4 kg + 0.136 kg + 0.05 kg</a:t>
                </a:r>
              </a:p>
              <a:p>
                <a:r>
                  <a:rPr lang="en-US" sz="1600" dirty="0"/>
                  <a:t>      </a:t>
                </a:r>
                <a:r>
                  <a:rPr lang="en-US" sz="800" dirty="0"/>
                  <a:t> </a:t>
                </a:r>
                <a:r>
                  <a:rPr lang="en-US" sz="1600" dirty="0"/>
                  <a:t>= 3.286 kg x </a:t>
                </a:r>
                <a14:m>
                  <m:oMath xmlns:m="http://schemas.openxmlformats.org/officeDocument/2006/math">
                    <m:r>
                      <a:rPr lang="en-US" sz="1600" i="1">
                        <a:latin typeface="Cambria Math" panose="02040503050406030204" pitchFamily="18" charset="0"/>
                        <a:ea typeface="Cambria Math" panose="02040503050406030204" pitchFamily="18" charset="0"/>
                      </a:rPr>
                      <m:t>9.8</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𝑚𝑠</m:t>
                        </m:r>
                      </m:e>
                      <m:sup>
                        <m:r>
                          <a:rPr lang="en-US" sz="1600" i="1">
                            <a:latin typeface="Cambria Math" panose="02040503050406030204" pitchFamily="18" charset="0"/>
                            <a:ea typeface="Cambria Math" panose="02040503050406030204" pitchFamily="18" charset="0"/>
                          </a:rPr>
                          <m:t>−2</m:t>
                        </m:r>
                      </m:sup>
                    </m:sSup>
                  </m:oMath>
                </a14:m>
                <a:endParaRPr lang="en-US" sz="1600" dirty="0"/>
              </a:p>
              <a:p>
                <a:r>
                  <a:rPr lang="en-US" sz="800" dirty="0"/>
                  <a:t>             </a:t>
                </a:r>
                <a:r>
                  <a:rPr lang="en-US" sz="200" dirty="0"/>
                  <a:t> </a:t>
                </a:r>
                <a:r>
                  <a:rPr lang="en-US" sz="1600" dirty="0"/>
                  <a:t>= 32.20 N</a:t>
                </a:r>
              </a:p>
            </p:txBody>
          </p:sp>
        </mc:Choice>
        <mc:Fallback xmlns="">
          <p:sp>
            <p:nvSpPr>
              <p:cNvPr id="7" name="TextBox 6">
                <a:extLst>
                  <a:ext uri="{FF2B5EF4-FFF2-40B4-BE49-F238E27FC236}">
                    <a16:creationId xmlns:a16="http://schemas.microsoft.com/office/drawing/2014/main" id="{999293D3-8A16-44B1-8558-2F82860D0600}"/>
                  </a:ext>
                </a:extLst>
              </p:cNvPr>
              <p:cNvSpPr txBox="1">
                <a:spLocks noRot="1" noChangeAspect="1" noMove="1" noResize="1" noEditPoints="1" noAdjustHandles="1" noChangeArrowheads="1" noChangeShapeType="1" noTextEdit="1"/>
              </p:cNvSpPr>
              <p:nvPr/>
            </p:nvSpPr>
            <p:spPr>
              <a:xfrm>
                <a:off x="1802287" y="2678020"/>
                <a:ext cx="7858539" cy="830997"/>
              </a:xfrm>
              <a:prstGeom prst="rect">
                <a:avLst/>
              </a:prstGeom>
              <a:blipFill>
                <a:blip r:embed="rId4"/>
                <a:stretch>
                  <a:fillRect l="-465" t="-2190" b="-80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95F599E-A0ED-4290-95CE-1E6D4CAED282}"/>
                  </a:ext>
                </a:extLst>
              </p:cNvPr>
              <p:cNvSpPr txBox="1"/>
              <p:nvPr/>
            </p:nvSpPr>
            <p:spPr>
              <a:xfrm>
                <a:off x="1802289" y="3479777"/>
                <a:ext cx="7858539" cy="861774"/>
              </a:xfrm>
              <a:prstGeom prst="rect">
                <a:avLst/>
              </a:prstGeom>
              <a:noFill/>
            </p:spPr>
            <p:txBody>
              <a:bodyPr wrap="square" rtlCol="0">
                <a:spAutoFit/>
              </a:bodyPr>
              <a:lstStyle/>
              <a:p>
                <a:r>
                  <a:rPr lang="en-US" sz="1600" dirty="0"/>
                  <a:t>W</a:t>
                </a:r>
                <a:r>
                  <a:rPr lang="en-US" sz="1200" dirty="0"/>
                  <a:t>3</a:t>
                </a:r>
                <a:r>
                  <a:rPr lang="en-US" sz="1600" dirty="0"/>
                  <a:t> = 0.5 kg  + 0.2 kg + 1.0 kg</a:t>
                </a:r>
              </a:p>
              <a:p>
                <a:r>
                  <a:rPr lang="en-US" sz="1600" dirty="0"/>
                  <a:t>      </a:t>
                </a:r>
                <a:r>
                  <a:rPr lang="en-US" sz="800" dirty="0"/>
                  <a:t> </a:t>
                </a:r>
                <a:r>
                  <a:rPr lang="en-US" sz="1600" dirty="0"/>
                  <a:t>= 1.7 kg </a:t>
                </a:r>
                <a14:m>
                  <m:oMath xmlns:m="http://schemas.openxmlformats.org/officeDocument/2006/math">
                    <m:r>
                      <m:rPr>
                        <m:sty m:val="p"/>
                      </m:rPr>
                      <a:rPr lang="en-US" sz="1600" dirty="0">
                        <a:latin typeface="Cambria Math" panose="02040503050406030204" pitchFamily="18" charset="0"/>
                        <a:ea typeface="Cambria Math" panose="02040503050406030204" pitchFamily="18" charset="0"/>
                      </a:rPr>
                      <m:t>x</m:t>
                    </m:r>
                    <m:r>
                      <a:rPr lang="en-US" sz="1600" b="0" i="0" dirty="0"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9.8</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𝑚𝑠</m:t>
                        </m:r>
                      </m:e>
                      <m:sup>
                        <m:r>
                          <a:rPr lang="en-US" sz="1600" i="1">
                            <a:latin typeface="Cambria Math" panose="02040503050406030204" pitchFamily="18" charset="0"/>
                            <a:ea typeface="Cambria Math" panose="02040503050406030204" pitchFamily="18" charset="0"/>
                          </a:rPr>
                          <m:t>−2</m:t>
                        </m:r>
                      </m:sup>
                    </m:sSup>
                  </m:oMath>
                </a14:m>
                <a:endParaRPr lang="en-US" sz="1600" dirty="0"/>
              </a:p>
              <a:p>
                <a:r>
                  <a:rPr lang="en-US" sz="800" dirty="0"/>
                  <a:t>             </a:t>
                </a:r>
                <a:r>
                  <a:rPr lang="en-US" sz="200" dirty="0"/>
                  <a:t> </a:t>
                </a:r>
                <a:r>
                  <a:rPr lang="en-US" sz="1600" dirty="0"/>
                  <a:t>= 16.66 N</a:t>
                </a:r>
              </a:p>
            </p:txBody>
          </p:sp>
        </mc:Choice>
        <mc:Fallback xmlns="">
          <p:sp>
            <p:nvSpPr>
              <p:cNvPr id="8" name="TextBox 7">
                <a:extLst>
                  <a:ext uri="{FF2B5EF4-FFF2-40B4-BE49-F238E27FC236}">
                    <a16:creationId xmlns:a16="http://schemas.microsoft.com/office/drawing/2014/main" id="{495F599E-A0ED-4290-95CE-1E6D4CAED282}"/>
                  </a:ext>
                </a:extLst>
              </p:cNvPr>
              <p:cNvSpPr txBox="1">
                <a:spLocks noRot="1" noChangeAspect="1" noMove="1" noResize="1" noEditPoints="1" noAdjustHandles="1" noChangeArrowheads="1" noChangeShapeType="1" noTextEdit="1"/>
              </p:cNvSpPr>
              <p:nvPr/>
            </p:nvSpPr>
            <p:spPr>
              <a:xfrm>
                <a:off x="1802289" y="3479777"/>
                <a:ext cx="7858539" cy="861774"/>
              </a:xfrm>
              <a:prstGeom prst="rect">
                <a:avLst/>
              </a:prstGeom>
              <a:blipFill>
                <a:blip r:embed="rId5"/>
                <a:stretch>
                  <a:fillRect l="-465" t="-2128" b="-4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BFE3A7-409B-4C92-A181-3BB6F848DDF8}"/>
                  </a:ext>
                </a:extLst>
              </p:cNvPr>
              <p:cNvSpPr txBox="1"/>
              <p:nvPr/>
            </p:nvSpPr>
            <p:spPr>
              <a:xfrm>
                <a:off x="1802288" y="4334545"/>
                <a:ext cx="7858539" cy="830997"/>
              </a:xfrm>
              <a:prstGeom prst="rect">
                <a:avLst/>
              </a:prstGeom>
              <a:noFill/>
            </p:spPr>
            <p:txBody>
              <a:bodyPr wrap="square" rtlCol="0">
                <a:spAutoFit/>
              </a:bodyPr>
              <a:lstStyle/>
              <a:p>
                <a:r>
                  <a:rPr lang="en-US" sz="1600" dirty="0"/>
                  <a:t>W</a:t>
                </a:r>
                <a:r>
                  <a:rPr lang="en-US" sz="1200" dirty="0"/>
                  <a:t>4</a:t>
                </a:r>
                <a:r>
                  <a:rPr lang="en-US" sz="1600" dirty="0"/>
                  <a:t> = 0.6 kg  + 0.15 kg</a:t>
                </a:r>
              </a:p>
              <a:p>
                <a:r>
                  <a:rPr lang="en-US" sz="1600" dirty="0"/>
                  <a:t>      </a:t>
                </a:r>
                <a:r>
                  <a:rPr lang="en-US" sz="800" dirty="0"/>
                  <a:t> </a:t>
                </a:r>
                <a:r>
                  <a:rPr lang="en-US" sz="1600" dirty="0"/>
                  <a:t>= 0.75 kg x </a:t>
                </a:r>
                <a14:m>
                  <m:oMath xmlns:m="http://schemas.openxmlformats.org/officeDocument/2006/math">
                    <m:r>
                      <a:rPr lang="en-US" sz="1600" i="1">
                        <a:latin typeface="Cambria Math" panose="02040503050406030204" pitchFamily="18" charset="0"/>
                        <a:ea typeface="Cambria Math" panose="02040503050406030204" pitchFamily="18" charset="0"/>
                      </a:rPr>
                      <m:t>9.8</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𝑚𝑠</m:t>
                        </m:r>
                      </m:e>
                      <m:sup>
                        <m:r>
                          <a:rPr lang="en-US" sz="1600" i="1">
                            <a:latin typeface="Cambria Math" panose="02040503050406030204" pitchFamily="18" charset="0"/>
                            <a:ea typeface="Cambria Math" panose="02040503050406030204" pitchFamily="18" charset="0"/>
                          </a:rPr>
                          <m:t>−2</m:t>
                        </m:r>
                      </m:sup>
                    </m:sSup>
                  </m:oMath>
                </a14:m>
                <a:endParaRPr lang="en-US" sz="1600" dirty="0">
                  <a:ea typeface="Cambria Math" panose="02040503050406030204" pitchFamily="18" charset="0"/>
                </a:endParaRPr>
              </a:p>
              <a:p>
                <a:r>
                  <a:rPr lang="en-US" sz="1600" dirty="0"/>
                  <a:t>      </a:t>
                </a:r>
                <a:r>
                  <a:rPr lang="en-US" sz="800" dirty="0"/>
                  <a:t> </a:t>
                </a:r>
                <a:r>
                  <a:rPr lang="en-US" sz="1600" dirty="0"/>
                  <a:t>= 7.35 N</a:t>
                </a:r>
              </a:p>
            </p:txBody>
          </p:sp>
        </mc:Choice>
        <mc:Fallback xmlns="">
          <p:sp>
            <p:nvSpPr>
              <p:cNvPr id="9" name="TextBox 8">
                <a:extLst>
                  <a:ext uri="{FF2B5EF4-FFF2-40B4-BE49-F238E27FC236}">
                    <a16:creationId xmlns:a16="http://schemas.microsoft.com/office/drawing/2014/main" id="{89BFE3A7-409B-4C92-A181-3BB6F848DDF8}"/>
                  </a:ext>
                </a:extLst>
              </p:cNvPr>
              <p:cNvSpPr txBox="1">
                <a:spLocks noRot="1" noChangeAspect="1" noMove="1" noResize="1" noEditPoints="1" noAdjustHandles="1" noChangeArrowheads="1" noChangeShapeType="1" noTextEdit="1"/>
              </p:cNvSpPr>
              <p:nvPr/>
            </p:nvSpPr>
            <p:spPr>
              <a:xfrm>
                <a:off x="1802288" y="4334545"/>
                <a:ext cx="7858539" cy="830997"/>
              </a:xfrm>
              <a:prstGeom prst="rect">
                <a:avLst/>
              </a:prstGeom>
              <a:blipFill>
                <a:blip r:embed="rId6"/>
                <a:stretch>
                  <a:fillRect l="-465" t="-2206"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B7DA23-386F-419A-B3E0-9DF966678E5A}"/>
                  </a:ext>
                </a:extLst>
              </p:cNvPr>
              <p:cNvSpPr txBox="1"/>
              <p:nvPr/>
            </p:nvSpPr>
            <p:spPr>
              <a:xfrm>
                <a:off x="1802288" y="5164404"/>
                <a:ext cx="7858539" cy="830997"/>
              </a:xfrm>
              <a:prstGeom prst="rect">
                <a:avLst/>
              </a:prstGeom>
              <a:noFill/>
            </p:spPr>
            <p:txBody>
              <a:bodyPr wrap="square" rtlCol="0">
                <a:spAutoFit/>
              </a:bodyPr>
              <a:lstStyle/>
              <a:p>
                <a:r>
                  <a:rPr lang="en-US" sz="1600" dirty="0"/>
                  <a:t>W</a:t>
                </a:r>
                <a:r>
                  <a:rPr lang="en-US" sz="1200" dirty="0"/>
                  <a:t>5</a:t>
                </a:r>
                <a:r>
                  <a:rPr lang="en-US" sz="1600" dirty="0"/>
                  <a:t> = 1.2 kg  + 0.6 kg</a:t>
                </a:r>
              </a:p>
              <a:p>
                <a:r>
                  <a:rPr lang="en-US" sz="1600" dirty="0"/>
                  <a:t>      </a:t>
                </a:r>
                <a:r>
                  <a:rPr lang="en-US" sz="800" dirty="0"/>
                  <a:t> </a:t>
                </a:r>
                <a:r>
                  <a:rPr lang="en-US" sz="1600" dirty="0"/>
                  <a:t>= 1.8 kg x </a:t>
                </a:r>
                <a14:m>
                  <m:oMath xmlns:m="http://schemas.openxmlformats.org/officeDocument/2006/math">
                    <m:r>
                      <a:rPr lang="en-US" sz="1600" i="1">
                        <a:latin typeface="Cambria Math" panose="02040503050406030204" pitchFamily="18" charset="0"/>
                        <a:ea typeface="Cambria Math" panose="02040503050406030204" pitchFamily="18" charset="0"/>
                      </a:rPr>
                      <m:t>9.8</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𝑚𝑠</m:t>
                        </m:r>
                      </m:e>
                      <m:sup>
                        <m:r>
                          <a:rPr lang="en-US" sz="1600" i="1">
                            <a:latin typeface="Cambria Math" panose="02040503050406030204" pitchFamily="18" charset="0"/>
                            <a:ea typeface="Cambria Math" panose="02040503050406030204" pitchFamily="18" charset="0"/>
                          </a:rPr>
                          <m:t>−2</m:t>
                        </m:r>
                      </m:sup>
                    </m:sSup>
                  </m:oMath>
                </a14:m>
                <a:r>
                  <a:rPr lang="en-US" sz="1600" dirty="0"/>
                  <a:t> </a:t>
                </a:r>
              </a:p>
              <a:p>
                <a:r>
                  <a:rPr lang="en-US" sz="1600" dirty="0"/>
                  <a:t>      </a:t>
                </a:r>
                <a:r>
                  <a:rPr lang="en-US" sz="800" dirty="0"/>
                  <a:t> </a:t>
                </a:r>
                <a:r>
                  <a:rPr lang="en-US" sz="1600" dirty="0"/>
                  <a:t>= 17.64 N</a:t>
                </a:r>
              </a:p>
            </p:txBody>
          </p:sp>
        </mc:Choice>
        <mc:Fallback xmlns="">
          <p:sp>
            <p:nvSpPr>
              <p:cNvPr id="10" name="TextBox 9">
                <a:extLst>
                  <a:ext uri="{FF2B5EF4-FFF2-40B4-BE49-F238E27FC236}">
                    <a16:creationId xmlns:a16="http://schemas.microsoft.com/office/drawing/2014/main" id="{02B7DA23-386F-419A-B3E0-9DF966678E5A}"/>
                  </a:ext>
                </a:extLst>
              </p:cNvPr>
              <p:cNvSpPr txBox="1">
                <a:spLocks noRot="1" noChangeAspect="1" noMove="1" noResize="1" noEditPoints="1" noAdjustHandles="1" noChangeArrowheads="1" noChangeShapeType="1" noTextEdit="1"/>
              </p:cNvSpPr>
              <p:nvPr/>
            </p:nvSpPr>
            <p:spPr>
              <a:xfrm>
                <a:off x="1802288" y="5164404"/>
                <a:ext cx="7858539" cy="830997"/>
              </a:xfrm>
              <a:prstGeom prst="rect">
                <a:avLst/>
              </a:prstGeom>
              <a:blipFill>
                <a:blip r:embed="rId7"/>
                <a:stretch>
                  <a:fillRect l="-465" t="-2206"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7DB574-9C15-4CA6-9BDF-BD4AF6202BB5}"/>
                  </a:ext>
                </a:extLst>
              </p:cNvPr>
              <p:cNvSpPr txBox="1"/>
              <p:nvPr/>
            </p:nvSpPr>
            <p:spPr>
              <a:xfrm>
                <a:off x="1577000" y="5972870"/>
                <a:ext cx="7858539" cy="830997"/>
              </a:xfrm>
              <a:prstGeom prst="rect">
                <a:avLst/>
              </a:prstGeom>
              <a:noFill/>
            </p:spPr>
            <p:txBody>
              <a:bodyPr wrap="square" rtlCol="0">
                <a:spAutoFit/>
              </a:bodyPr>
              <a:lstStyle/>
              <a:p>
                <a:r>
                  <a:rPr lang="en-US" sz="1600" dirty="0" err="1"/>
                  <a:t>W</a:t>
                </a:r>
                <a:r>
                  <a:rPr lang="en-US" sz="1200" dirty="0" err="1"/>
                  <a:t>total</a:t>
                </a:r>
                <a:r>
                  <a:rPr lang="en-US" sz="1600" dirty="0"/>
                  <a:t> = 2.3 kg + 3.286 kg + 1.7 kg + 0.75 kg + 1.8 kg</a:t>
                </a:r>
              </a:p>
              <a:p>
                <a:r>
                  <a:rPr lang="en-US" sz="1600" dirty="0"/>
                  <a:t>           = 9.836 kg x </a:t>
                </a:r>
                <a14:m>
                  <m:oMath xmlns:m="http://schemas.openxmlformats.org/officeDocument/2006/math">
                    <m:r>
                      <a:rPr lang="en-US" sz="1600" i="1">
                        <a:latin typeface="Cambria Math" panose="02040503050406030204" pitchFamily="18" charset="0"/>
                        <a:ea typeface="Cambria Math" panose="02040503050406030204" pitchFamily="18" charset="0"/>
                      </a:rPr>
                      <m:t>9.8</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𝑚𝑠</m:t>
                        </m:r>
                      </m:e>
                      <m:sup>
                        <m:r>
                          <a:rPr lang="en-US" sz="1600" i="1">
                            <a:latin typeface="Cambria Math" panose="02040503050406030204" pitchFamily="18" charset="0"/>
                            <a:ea typeface="Cambria Math" panose="02040503050406030204" pitchFamily="18" charset="0"/>
                          </a:rPr>
                          <m:t>−2</m:t>
                        </m:r>
                      </m:sup>
                    </m:sSup>
                  </m:oMath>
                </a14:m>
                <a:r>
                  <a:rPr lang="en-US" sz="1600" dirty="0"/>
                  <a:t> </a:t>
                </a:r>
              </a:p>
              <a:p>
                <a:r>
                  <a:rPr lang="en-US" sz="1600" dirty="0"/>
                  <a:t>           = 96.39 N</a:t>
                </a:r>
              </a:p>
            </p:txBody>
          </p:sp>
        </mc:Choice>
        <mc:Fallback xmlns="">
          <p:sp>
            <p:nvSpPr>
              <p:cNvPr id="11" name="TextBox 10">
                <a:extLst>
                  <a:ext uri="{FF2B5EF4-FFF2-40B4-BE49-F238E27FC236}">
                    <a16:creationId xmlns:a16="http://schemas.microsoft.com/office/drawing/2014/main" id="{947DB574-9C15-4CA6-9BDF-BD4AF6202BB5}"/>
                  </a:ext>
                </a:extLst>
              </p:cNvPr>
              <p:cNvSpPr txBox="1">
                <a:spLocks noRot="1" noChangeAspect="1" noMove="1" noResize="1" noEditPoints="1" noAdjustHandles="1" noChangeArrowheads="1" noChangeShapeType="1" noTextEdit="1"/>
              </p:cNvSpPr>
              <p:nvPr/>
            </p:nvSpPr>
            <p:spPr>
              <a:xfrm>
                <a:off x="1577000" y="5972870"/>
                <a:ext cx="7858539" cy="830997"/>
              </a:xfrm>
              <a:prstGeom prst="rect">
                <a:avLst/>
              </a:prstGeom>
              <a:blipFill>
                <a:blip r:embed="rId8"/>
                <a:stretch>
                  <a:fillRect l="-465" t="-2206" b="-8824"/>
                </a:stretch>
              </a:blipFill>
            </p:spPr>
            <p:txBody>
              <a:bodyPr/>
              <a:lstStyle/>
              <a:p>
                <a:r>
                  <a:rPr lang="en-US">
                    <a:noFill/>
                  </a:rPr>
                  <a:t> </a:t>
                </a:r>
              </a:p>
            </p:txBody>
          </p:sp>
        </mc:Fallback>
      </mc:AlternateContent>
    </p:spTree>
    <p:extLst>
      <p:ext uri="{BB962C8B-B14F-4D97-AF65-F5344CB8AC3E}">
        <p14:creationId xmlns:p14="http://schemas.microsoft.com/office/powerpoint/2010/main" val="648463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7F6DF5-80DB-4E2E-B626-7D040DE25943}"/>
              </a:ext>
            </a:extLst>
          </p:cNvPr>
          <p:cNvSpPr>
            <a:spLocks noGrp="1"/>
          </p:cNvSpPr>
          <p:nvPr>
            <p:ph type="sldNum" sz="quarter" idx="12"/>
          </p:nvPr>
        </p:nvSpPr>
        <p:spPr/>
        <p:txBody>
          <a:bodyPr/>
          <a:lstStyle/>
          <a:p>
            <a:fld id="{BBEA8A14-C905-4F87-85C6-6D1DC8760D70}" type="slidenum">
              <a:rPr lang="en-US" smtClean="0"/>
              <a:t>51</a:t>
            </a:fld>
            <a:endParaRPr lang="en-US"/>
          </a:p>
        </p:txBody>
      </p:sp>
      <p:pic>
        <p:nvPicPr>
          <p:cNvPr id="5" name="Picture 4">
            <a:extLst>
              <a:ext uri="{FF2B5EF4-FFF2-40B4-BE49-F238E27FC236}">
                <a16:creationId xmlns:a16="http://schemas.microsoft.com/office/drawing/2014/main" id="{0A7E96E6-5987-4BEC-9657-3322DEE774E8}"/>
              </a:ext>
            </a:extLst>
          </p:cNvPr>
          <p:cNvPicPr>
            <a:picLocks noChangeAspect="1"/>
          </p:cNvPicPr>
          <p:nvPr/>
        </p:nvPicPr>
        <p:blipFill>
          <a:blip r:embed="rId2"/>
          <a:stretch>
            <a:fillRect/>
          </a:stretch>
        </p:blipFill>
        <p:spPr>
          <a:xfrm>
            <a:off x="475217" y="538617"/>
            <a:ext cx="10772566" cy="1347333"/>
          </a:xfrm>
          <a:prstGeom prst="rect">
            <a:avLst/>
          </a:prstGeom>
        </p:spPr>
      </p:pic>
      <p:sp>
        <p:nvSpPr>
          <p:cNvPr id="6" name="TextBox 5">
            <a:extLst>
              <a:ext uri="{FF2B5EF4-FFF2-40B4-BE49-F238E27FC236}">
                <a16:creationId xmlns:a16="http://schemas.microsoft.com/office/drawing/2014/main" id="{5EC1B1AB-BBEA-4505-9E27-2595F50D2C1B}"/>
              </a:ext>
            </a:extLst>
          </p:cNvPr>
          <p:cNvSpPr txBox="1"/>
          <p:nvPr/>
        </p:nvSpPr>
        <p:spPr>
          <a:xfrm>
            <a:off x="769011" y="4999130"/>
            <a:ext cx="6301982" cy="369332"/>
          </a:xfrm>
          <a:prstGeom prst="rect">
            <a:avLst/>
          </a:prstGeom>
          <a:noFill/>
        </p:spPr>
        <p:txBody>
          <a:bodyPr wrap="none" rtlCol="0">
            <a:spAutoFit/>
          </a:bodyPr>
          <a:lstStyle/>
          <a:p>
            <a:r>
              <a:rPr lang="en-US" dirty="0"/>
              <a:t>Considering the moments around point P in clockwise direction,</a:t>
            </a:r>
          </a:p>
        </p:txBody>
      </p:sp>
      <p:sp>
        <p:nvSpPr>
          <p:cNvPr id="7" name="TextBox 6">
            <a:extLst>
              <a:ext uri="{FF2B5EF4-FFF2-40B4-BE49-F238E27FC236}">
                <a16:creationId xmlns:a16="http://schemas.microsoft.com/office/drawing/2014/main" id="{F79267A1-2E99-4D07-8B33-5F0B5C80876A}"/>
              </a:ext>
            </a:extLst>
          </p:cNvPr>
          <p:cNvSpPr txBox="1"/>
          <p:nvPr/>
        </p:nvSpPr>
        <p:spPr>
          <a:xfrm>
            <a:off x="2405269" y="5387107"/>
            <a:ext cx="7858539" cy="338554"/>
          </a:xfrm>
          <a:prstGeom prst="rect">
            <a:avLst/>
          </a:prstGeom>
          <a:noFill/>
        </p:spPr>
        <p:txBody>
          <a:bodyPr wrap="square" rtlCol="0">
            <a:spAutoFit/>
          </a:bodyPr>
          <a:lstStyle/>
          <a:p>
            <a:r>
              <a:rPr lang="en-US" sz="1600" dirty="0"/>
              <a:t>W</a:t>
            </a:r>
            <a:r>
              <a:rPr lang="en-US" sz="1100" dirty="0"/>
              <a:t>1 </a:t>
            </a:r>
            <a:r>
              <a:rPr lang="en-US" sz="1600" dirty="0"/>
              <a:t> x 0 + W</a:t>
            </a:r>
            <a:r>
              <a:rPr lang="en-US" sz="1200" dirty="0"/>
              <a:t>2</a:t>
            </a:r>
            <a:r>
              <a:rPr lang="en-US" sz="1600" dirty="0"/>
              <a:t> x 0.3 m + W</a:t>
            </a:r>
            <a:r>
              <a:rPr lang="en-US" sz="1200" dirty="0"/>
              <a:t>3</a:t>
            </a:r>
            <a:r>
              <a:rPr lang="en-US" sz="1600" dirty="0"/>
              <a:t> x 0.6 m + W</a:t>
            </a:r>
            <a:r>
              <a:rPr lang="en-US" sz="1200" dirty="0"/>
              <a:t>4</a:t>
            </a:r>
            <a:r>
              <a:rPr lang="en-US" sz="1600" dirty="0"/>
              <a:t> x 0.5 m - W</a:t>
            </a:r>
            <a:r>
              <a:rPr lang="en-US" sz="1200" dirty="0"/>
              <a:t>5</a:t>
            </a:r>
            <a:r>
              <a:rPr lang="en-US" sz="1600" dirty="0"/>
              <a:t> x 0.04m = </a:t>
            </a:r>
            <a:r>
              <a:rPr lang="en-US" sz="1600" dirty="0" err="1"/>
              <a:t>W</a:t>
            </a:r>
            <a:r>
              <a:rPr lang="en-US" sz="1200" dirty="0" err="1"/>
              <a:t>total</a:t>
            </a:r>
            <a:r>
              <a:rPr lang="en-US" sz="1600" dirty="0"/>
              <a:t> x </a:t>
            </a:r>
            <a:r>
              <a:rPr lang="en-US" sz="1600" dirty="0" err="1">
                <a:latin typeface="Bodoni MT" panose="02070603080606020203" pitchFamily="18" charset="0"/>
              </a:rPr>
              <a:t>X</a:t>
            </a:r>
            <a:endParaRPr lang="en-US" sz="1600" dirty="0">
              <a:latin typeface="Bodoni MT" panose="02070603080606020203" pitchFamily="18" charset="0"/>
            </a:endParaRPr>
          </a:p>
        </p:txBody>
      </p:sp>
      <p:pic>
        <p:nvPicPr>
          <p:cNvPr id="8" name="Picture 7">
            <a:extLst>
              <a:ext uri="{FF2B5EF4-FFF2-40B4-BE49-F238E27FC236}">
                <a16:creationId xmlns:a16="http://schemas.microsoft.com/office/drawing/2014/main" id="{A434CF07-66FE-4634-86AA-C75E249660F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14106" b="21456"/>
          <a:stretch/>
        </p:blipFill>
        <p:spPr>
          <a:xfrm>
            <a:off x="2713955" y="1576947"/>
            <a:ext cx="6663338" cy="3220340"/>
          </a:xfrm>
          <a:prstGeom prst="rect">
            <a:avLst/>
          </a:prstGeom>
        </p:spPr>
      </p:pic>
      <p:sp>
        <p:nvSpPr>
          <p:cNvPr id="9" name="TextBox 8">
            <a:extLst>
              <a:ext uri="{FF2B5EF4-FFF2-40B4-BE49-F238E27FC236}">
                <a16:creationId xmlns:a16="http://schemas.microsoft.com/office/drawing/2014/main" id="{CC976067-69EA-4D16-8EDD-FAC888C30876}"/>
              </a:ext>
            </a:extLst>
          </p:cNvPr>
          <p:cNvSpPr txBox="1"/>
          <p:nvPr/>
        </p:nvSpPr>
        <p:spPr>
          <a:xfrm>
            <a:off x="3781182" y="3021754"/>
            <a:ext cx="277640" cy="307777"/>
          </a:xfrm>
          <a:prstGeom prst="rect">
            <a:avLst/>
          </a:prstGeom>
          <a:noFill/>
        </p:spPr>
        <p:txBody>
          <a:bodyPr wrap="none" rtlCol="0">
            <a:spAutoFit/>
          </a:bodyPr>
          <a:lstStyle/>
          <a:p>
            <a:r>
              <a:rPr lang="en-US" sz="1400" dirty="0"/>
              <a:t>P</a:t>
            </a:r>
          </a:p>
        </p:txBody>
      </p:sp>
      <p:sp>
        <p:nvSpPr>
          <p:cNvPr id="10" name="TextBox 9">
            <a:extLst>
              <a:ext uri="{FF2B5EF4-FFF2-40B4-BE49-F238E27FC236}">
                <a16:creationId xmlns:a16="http://schemas.microsoft.com/office/drawing/2014/main" id="{4DBA27B3-A2BA-44E5-B695-0FAE6A4DA3D9}"/>
              </a:ext>
            </a:extLst>
          </p:cNvPr>
          <p:cNvSpPr txBox="1"/>
          <p:nvPr/>
        </p:nvSpPr>
        <p:spPr>
          <a:xfrm>
            <a:off x="583658" y="5732115"/>
            <a:ext cx="8594362" cy="338554"/>
          </a:xfrm>
          <a:prstGeom prst="rect">
            <a:avLst/>
          </a:prstGeom>
          <a:noFill/>
        </p:spPr>
        <p:txBody>
          <a:bodyPr wrap="square" rtlCol="0">
            <a:spAutoFit/>
          </a:bodyPr>
          <a:lstStyle/>
          <a:p>
            <a:r>
              <a:rPr lang="en-US" sz="1600" dirty="0"/>
              <a:t>22.54 N</a:t>
            </a:r>
            <a:r>
              <a:rPr lang="en-US" sz="1100" dirty="0"/>
              <a:t> </a:t>
            </a:r>
            <a:r>
              <a:rPr lang="en-US" sz="1600" dirty="0"/>
              <a:t> x 0 + 32.20 N x 0.3 m + 16.66 N x 0.6 m + 7.35 N x 0.5 m - 17.64 N x 0.04m = 96.39 N x </a:t>
            </a:r>
            <a:r>
              <a:rPr lang="en-US" sz="1600" dirty="0" err="1">
                <a:latin typeface="Bodoni MT" panose="02070603080606020203" pitchFamily="18" charset="0"/>
              </a:rPr>
              <a:t>X</a:t>
            </a:r>
            <a:endParaRPr lang="en-US" sz="1600" dirty="0">
              <a:latin typeface="Bodoni MT" panose="02070603080606020203" pitchFamily="18" charset="0"/>
            </a:endParaRPr>
          </a:p>
        </p:txBody>
      </p:sp>
      <p:sp>
        <p:nvSpPr>
          <p:cNvPr id="11" name="TextBox 10">
            <a:extLst>
              <a:ext uri="{FF2B5EF4-FFF2-40B4-BE49-F238E27FC236}">
                <a16:creationId xmlns:a16="http://schemas.microsoft.com/office/drawing/2014/main" id="{42751F4D-1A42-45AC-B4CD-34F06D69AC00}"/>
              </a:ext>
            </a:extLst>
          </p:cNvPr>
          <p:cNvSpPr txBox="1"/>
          <p:nvPr/>
        </p:nvSpPr>
        <p:spPr>
          <a:xfrm>
            <a:off x="3893498" y="6064495"/>
            <a:ext cx="8594362" cy="338554"/>
          </a:xfrm>
          <a:prstGeom prst="rect">
            <a:avLst/>
          </a:prstGeom>
          <a:noFill/>
        </p:spPr>
        <p:txBody>
          <a:bodyPr wrap="square" rtlCol="0">
            <a:spAutoFit/>
          </a:bodyPr>
          <a:lstStyle/>
          <a:p>
            <a:r>
              <a:rPr lang="en-US" sz="1600" dirty="0"/>
              <a:t>9.66 Nm + 9.996 Nm + 3.675 Nm – 0.7 Nm = 96.39 N x </a:t>
            </a:r>
            <a:r>
              <a:rPr lang="en-US" sz="1600" dirty="0" err="1">
                <a:latin typeface="Bodoni MT" panose="02070603080606020203" pitchFamily="18" charset="0"/>
              </a:rPr>
              <a:t>X</a:t>
            </a:r>
            <a:endParaRPr lang="en-US" sz="1600" dirty="0">
              <a:latin typeface="Bodoni MT" panose="02070603080606020203" pitchFamily="18" charset="0"/>
            </a:endParaRPr>
          </a:p>
        </p:txBody>
      </p:sp>
    </p:spTree>
    <p:extLst>
      <p:ext uri="{BB962C8B-B14F-4D97-AF65-F5344CB8AC3E}">
        <p14:creationId xmlns:p14="http://schemas.microsoft.com/office/powerpoint/2010/main" val="3658985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3E7186-336C-4987-A190-03137A733B4C}"/>
              </a:ext>
            </a:extLst>
          </p:cNvPr>
          <p:cNvSpPr>
            <a:spLocks noGrp="1"/>
          </p:cNvSpPr>
          <p:nvPr>
            <p:ph type="sldNum" sz="quarter" idx="12"/>
          </p:nvPr>
        </p:nvSpPr>
        <p:spPr/>
        <p:txBody>
          <a:bodyPr/>
          <a:lstStyle/>
          <a:p>
            <a:fld id="{BBEA8A14-C905-4F87-85C6-6D1DC8760D70}" type="slidenum">
              <a:rPr lang="en-US" smtClean="0"/>
              <a:t>52</a:t>
            </a:fld>
            <a:endParaRPr lang="en-US"/>
          </a:p>
        </p:txBody>
      </p:sp>
      <p:pic>
        <p:nvPicPr>
          <p:cNvPr id="5" name="Picture 4">
            <a:extLst>
              <a:ext uri="{FF2B5EF4-FFF2-40B4-BE49-F238E27FC236}">
                <a16:creationId xmlns:a16="http://schemas.microsoft.com/office/drawing/2014/main" id="{E708ACDF-AD41-4752-9E69-0343D8F89CD3}"/>
              </a:ext>
            </a:extLst>
          </p:cNvPr>
          <p:cNvPicPr>
            <a:picLocks noChangeAspect="1"/>
          </p:cNvPicPr>
          <p:nvPr/>
        </p:nvPicPr>
        <p:blipFill>
          <a:blip r:embed="rId2"/>
          <a:stretch>
            <a:fillRect/>
          </a:stretch>
        </p:blipFill>
        <p:spPr>
          <a:xfrm>
            <a:off x="475217" y="538617"/>
            <a:ext cx="10772566" cy="134733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965C3F-270D-493B-86A7-0C4931113426}"/>
                  </a:ext>
                </a:extLst>
              </p:cNvPr>
              <p:cNvSpPr txBox="1"/>
              <p:nvPr/>
            </p:nvSpPr>
            <p:spPr>
              <a:xfrm>
                <a:off x="4692966" y="2098789"/>
                <a:ext cx="1403034" cy="393569"/>
              </a:xfrm>
              <a:prstGeom prst="rect">
                <a:avLst/>
              </a:prstGeom>
              <a:noFill/>
            </p:spPr>
            <p:txBody>
              <a:bodyPr wrap="square" lIns="0" tIns="0" rIns="0" bIns="0" rtlCol="0">
                <a:spAutoFit/>
              </a:bodyPr>
              <a:lstStyle/>
              <a:p>
                <a14:m>
                  <m:oMath xmlns:m="http://schemas.openxmlformats.org/officeDocument/2006/math">
                    <m:r>
                      <m:rPr>
                        <m:nor/>
                      </m:rPr>
                      <a:rPr lang="en-US" sz="1600" dirty="0" smtClean="0">
                        <a:latin typeface="Bodoni MT" panose="02070603080606020203" pitchFamily="18" charset="0"/>
                      </a:rPr>
                      <m:t>X</m:t>
                    </m:r>
                  </m:oMath>
                </a14:m>
                <a:r>
                  <a:rPr lang="en-US" sz="1600"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22.631 </m:t>
                        </m:r>
                        <m:r>
                          <a:rPr lang="en-US" b="0" i="1" smtClean="0">
                            <a:latin typeface="Cambria Math" panose="02040503050406030204" pitchFamily="18" charset="0"/>
                          </a:rPr>
                          <m:t>𝑁𝑚</m:t>
                        </m:r>
                      </m:num>
                      <m:den>
                        <m:r>
                          <a:rPr lang="en-US" b="0" i="1" smtClean="0">
                            <a:latin typeface="Cambria Math" panose="02040503050406030204" pitchFamily="18" charset="0"/>
                          </a:rPr>
                          <m:t>96.39</m:t>
                        </m:r>
                        <m:r>
                          <a:rPr lang="en-US" b="0" i="1" smtClean="0">
                            <a:latin typeface="Cambria Math" panose="02040503050406030204" pitchFamily="18" charset="0"/>
                          </a:rPr>
                          <m:t>𝑁</m:t>
                        </m:r>
                      </m:den>
                    </m:f>
                  </m:oMath>
                </a14:m>
                <a:r>
                  <a:rPr lang="en-US" dirty="0"/>
                  <a:t> </a:t>
                </a:r>
              </a:p>
            </p:txBody>
          </p:sp>
        </mc:Choice>
        <mc:Fallback xmlns="">
          <p:sp>
            <p:nvSpPr>
              <p:cNvPr id="6" name="TextBox 5">
                <a:extLst>
                  <a:ext uri="{FF2B5EF4-FFF2-40B4-BE49-F238E27FC236}">
                    <a16:creationId xmlns:a16="http://schemas.microsoft.com/office/drawing/2014/main" id="{F5965C3F-270D-493B-86A7-0C4931113426}"/>
                  </a:ext>
                </a:extLst>
              </p:cNvPr>
              <p:cNvSpPr txBox="1">
                <a:spLocks noRot="1" noChangeAspect="1" noMove="1" noResize="1" noEditPoints="1" noAdjustHandles="1" noChangeArrowheads="1" noChangeShapeType="1" noTextEdit="1"/>
              </p:cNvSpPr>
              <p:nvPr/>
            </p:nvSpPr>
            <p:spPr>
              <a:xfrm>
                <a:off x="4692966" y="2098789"/>
                <a:ext cx="1403034" cy="393569"/>
              </a:xfrm>
              <a:prstGeom prst="rect">
                <a:avLst/>
              </a:prstGeom>
              <a:blipFill>
                <a:blip r:embed="rId3"/>
                <a:stretch>
                  <a:fillRect l="-5217" b="-1538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D52D8DA-2E1A-4D99-A596-988208FFB7B2}"/>
              </a:ext>
            </a:extLst>
          </p:cNvPr>
          <p:cNvSpPr txBox="1"/>
          <p:nvPr/>
        </p:nvSpPr>
        <p:spPr>
          <a:xfrm>
            <a:off x="4593925" y="2687939"/>
            <a:ext cx="1767118" cy="338554"/>
          </a:xfrm>
          <a:prstGeom prst="rect">
            <a:avLst/>
          </a:prstGeom>
          <a:noFill/>
        </p:spPr>
        <p:txBody>
          <a:bodyPr wrap="square" rtlCol="0">
            <a:spAutoFit/>
          </a:bodyPr>
          <a:lstStyle/>
          <a:p>
            <a:r>
              <a:rPr lang="en-US" sz="1600" dirty="0">
                <a:latin typeface="Bodoni MT" panose="02070603080606020203" pitchFamily="18" charset="0"/>
              </a:rPr>
              <a:t>X  =  0.235 m</a:t>
            </a:r>
          </a:p>
        </p:txBody>
      </p:sp>
      <p:sp>
        <p:nvSpPr>
          <p:cNvPr id="8" name="TextBox 7">
            <a:extLst>
              <a:ext uri="{FF2B5EF4-FFF2-40B4-BE49-F238E27FC236}">
                <a16:creationId xmlns:a16="http://schemas.microsoft.com/office/drawing/2014/main" id="{6EFEA5F3-912C-43E2-9C41-916176C536DA}"/>
              </a:ext>
            </a:extLst>
          </p:cNvPr>
          <p:cNvSpPr txBox="1"/>
          <p:nvPr/>
        </p:nvSpPr>
        <p:spPr>
          <a:xfrm>
            <a:off x="649355" y="3294347"/>
            <a:ext cx="11184835" cy="338554"/>
          </a:xfrm>
          <a:prstGeom prst="rect">
            <a:avLst/>
          </a:prstGeom>
          <a:noFill/>
        </p:spPr>
        <p:txBody>
          <a:bodyPr wrap="square" rtlCol="0">
            <a:spAutoFit/>
          </a:bodyPr>
          <a:lstStyle/>
          <a:p>
            <a:r>
              <a:rPr lang="en-US" sz="1600" dirty="0"/>
              <a:t>According to the calculation the Center of Gravity of the robot design is 0.235 m above the bottom plate. It is 9.1cm below the center.</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1F967FA-3F93-40C5-8A5C-90FB18F91606}"/>
                  </a:ext>
                </a:extLst>
              </p14:cNvPr>
              <p14:cNvContentPartPr/>
              <p14:nvPr/>
            </p14:nvContentPartPr>
            <p14:xfrm>
              <a:off x="10137501" y="3643722"/>
              <a:ext cx="360" cy="360"/>
            </p14:xfrm>
          </p:contentPart>
        </mc:Choice>
        <mc:Fallback xmlns="">
          <p:pic>
            <p:nvPicPr>
              <p:cNvPr id="2" name="Ink 1">
                <a:extLst>
                  <a:ext uri="{FF2B5EF4-FFF2-40B4-BE49-F238E27FC236}">
                    <a16:creationId xmlns:a16="http://schemas.microsoft.com/office/drawing/2014/main" id="{61F967FA-3F93-40C5-8A5C-90FB18F91606}"/>
                  </a:ext>
                </a:extLst>
              </p:cNvPr>
              <p:cNvPicPr/>
              <p:nvPr/>
            </p:nvPicPr>
            <p:blipFill>
              <a:blip r:embed="rId5"/>
              <a:stretch>
                <a:fillRect/>
              </a:stretch>
            </p:blipFill>
            <p:spPr>
              <a:xfrm>
                <a:off x="10128861" y="363472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311426C7-0B24-473A-A201-BC44B64BAAA6}"/>
                  </a:ext>
                </a:extLst>
              </p14:cNvPr>
              <p14:cNvContentPartPr/>
              <p14:nvPr/>
            </p14:nvContentPartPr>
            <p14:xfrm>
              <a:off x="9342261" y="3524562"/>
              <a:ext cx="360" cy="360"/>
            </p14:xfrm>
          </p:contentPart>
        </mc:Choice>
        <mc:Fallback xmlns="">
          <p:pic>
            <p:nvPicPr>
              <p:cNvPr id="3" name="Ink 2">
                <a:extLst>
                  <a:ext uri="{FF2B5EF4-FFF2-40B4-BE49-F238E27FC236}">
                    <a16:creationId xmlns:a16="http://schemas.microsoft.com/office/drawing/2014/main" id="{311426C7-0B24-473A-A201-BC44B64BAAA6}"/>
                  </a:ext>
                </a:extLst>
              </p:cNvPr>
              <p:cNvPicPr/>
              <p:nvPr/>
            </p:nvPicPr>
            <p:blipFill>
              <a:blip r:embed="rId5"/>
              <a:stretch>
                <a:fillRect/>
              </a:stretch>
            </p:blipFill>
            <p:spPr>
              <a:xfrm>
                <a:off x="9333261" y="3515562"/>
                <a:ext cx="18000" cy="18000"/>
              </a:xfrm>
              <a:prstGeom prst="rect">
                <a:avLst/>
              </a:prstGeom>
            </p:spPr>
          </p:pic>
        </mc:Fallback>
      </mc:AlternateContent>
    </p:spTree>
    <p:extLst>
      <p:ext uri="{BB962C8B-B14F-4D97-AF65-F5344CB8AC3E}">
        <p14:creationId xmlns:p14="http://schemas.microsoft.com/office/powerpoint/2010/main" val="1197106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A18CD4-C05B-4118-97AA-D05DE7FD63F2}"/>
              </a:ext>
            </a:extLst>
          </p:cNvPr>
          <p:cNvSpPr>
            <a:spLocks noGrp="1"/>
          </p:cNvSpPr>
          <p:nvPr>
            <p:ph idx="1"/>
          </p:nvPr>
        </p:nvSpPr>
        <p:spPr>
          <a:xfrm>
            <a:off x="838200" y="2403849"/>
            <a:ext cx="10515600" cy="2410198"/>
          </a:xfrm>
        </p:spPr>
        <p:txBody>
          <a:bodyPr>
            <a:normAutofit/>
          </a:bodyPr>
          <a:lstStyle/>
          <a:p>
            <a:pPr marL="0" indent="0" algn="ctr">
              <a:buNone/>
            </a:pPr>
            <a:r>
              <a:rPr lang="en-US" sz="3900" dirty="0"/>
              <a:t>Having a navigation system for internal robots by directing it with an external vision based navigation system and applying the system for restaurant delivery robot</a:t>
            </a:r>
          </a:p>
          <a:p>
            <a:pPr marL="0" indent="0">
              <a:buNone/>
            </a:pPr>
            <a:endParaRPr lang="en-US" sz="1100" dirty="0"/>
          </a:p>
          <a:p>
            <a:pPr marL="0" indent="0">
              <a:buNone/>
            </a:pPr>
            <a:endParaRPr lang="en-US" sz="2400" dirty="0"/>
          </a:p>
        </p:txBody>
      </p:sp>
      <p:sp>
        <p:nvSpPr>
          <p:cNvPr id="4" name="Slide Number Placeholder 3"/>
          <p:cNvSpPr>
            <a:spLocks noGrp="1"/>
          </p:cNvSpPr>
          <p:nvPr>
            <p:ph type="sldNum" sz="quarter" idx="12"/>
          </p:nvPr>
        </p:nvSpPr>
        <p:spPr/>
        <p:txBody>
          <a:bodyPr/>
          <a:lstStyle/>
          <a:p>
            <a:fld id="{6AB61D65-967F-4347-AAD4-2B74EAD2042A}" type="slidenum">
              <a:rPr lang="en-US" smtClean="0"/>
              <a:t>6</a:t>
            </a:fld>
            <a:endParaRPr lang="en-US"/>
          </a:p>
        </p:txBody>
      </p:sp>
      <p:sp>
        <p:nvSpPr>
          <p:cNvPr id="7" name="Title 1">
            <a:extLst>
              <a:ext uri="{FF2B5EF4-FFF2-40B4-BE49-F238E27FC236}">
                <a16:creationId xmlns:a16="http://schemas.microsoft.com/office/drawing/2014/main" id="{492D66F6-8A52-45FD-8AC0-50EB7C4916F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ea typeface="Adobe Gothic Std B" panose="020B0800000000000000" pitchFamily="34" charset="-128"/>
              </a:rPr>
              <a:t>Objective</a:t>
            </a:r>
            <a:endParaRPr lang="en-US" dirty="0">
              <a:latin typeface="+mn-lt"/>
            </a:endParaRPr>
          </a:p>
        </p:txBody>
      </p:sp>
    </p:spTree>
    <p:extLst>
      <p:ext uri="{BB962C8B-B14F-4D97-AF65-F5344CB8AC3E}">
        <p14:creationId xmlns:p14="http://schemas.microsoft.com/office/powerpoint/2010/main" val="8283869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3706" y="1973077"/>
            <a:ext cx="10641106" cy="2862322"/>
          </a:xfrm>
          <a:prstGeom prst="rect">
            <a:avLst/>
          </a:prstGeom>
        </p:spPr>
        <p:txBody>
          <a:bodyPr wrap="square">
            <a:spAutoFit/>
          </a:bodyPr>
          <a:lstStyle/>
          <a:p>
            <a:r>
              <a:rPr lang="en-US" sz="3600" dirty="0"/>
              <a:t>In order to achieve this, we are going to deal with our project into three parts as below,</a:t>
            </a:r>
          </a:p>
          <a:p>
            <a:pPr marL="914400" indent="-514350">
              <a:buFont typeface="+mj-lt"/>
              <a:buAutoNum type="arabicPeriod"/>
            </a:pPr>
            <a:r>
              <a:rPr lang="en-US" sz="3600" dirty="0"/>
              <a:t>Customer order management system</a:t>
            </a:r>
          </a:p>
          <a:p>
            <a:pPr marL="914400" indent="-514350">
              <a:buFont typeface="+mj-lt"/>
              <a:buAutoNum type="arabicPeriod"/>
            </a:pPr>
            <a:r>
              <a:rPr lang="en-US" sz="3600" dirty="0"/>
              <a:t>External vision based path planning</a:t>
            </a:r>
          </a:p>
          <a:p>
            <a:pPr marL="914400" indent="-514350">
              <a:buFont typeface="+mj-lt"/>
              <a:buAutoNum type="arabicPeriod"/>
            </a:pPr>
            <a:r>
              <a:rPr lang="en-US" sz="3600" dirty="0"/>
              <a:t>Robot’s hardware and control system</a:t>
            </a:r>
          </a:p>
        </p:txBody>
      </p:sp>
      <p:sp>
        <p:nvSpPr>
          <p:cNvPr id="5" name="Slide Number Placeholder 4"/>
          <p:cNvSpPr>
            <a:spLocks noGrp="1"/>
          </p:cNvSpPr>
          <p:nvPr>
            <p:ph type="sldNum" sz="quarter" idx="12"/>
          </p:nvPr>
        </p:nvSpPr>
        <p:spPr/>
        <p:txBody>
          <a:bodyPr/>
          <a:lstStyle/>
          <a:p>
            <a:fld id="{6AB61D65-967F-4347-AAD4-2B74EAD2042A}" type="slidenum">
              <a:rPr lang="en-US" smtClean="0"/>
              <a:t>7</a:t>
            </a:fld>
            <a:endParaRPr lang="en-US"/>
          </a:p>
        </p:txBody>
      </p:sp>
      <p:sp>
        <p:nvSpPr>
          <p:cNvPr id="7" name="Title 1">
            <a:extLst>
              <a:ext uri="{FF2B5EF4-FFF2-40B4-BE49-F238E27FC236}">
                <a16:creationId xmlns:a16="http://schemas.microsoft.com/office/drawing/2014/main" id="{3BB588EA-7338-4511-98D3-53C19A356BD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ea typeface="Adobe Gothic Std B" panose="020B0800000000000000" pitchFamily="34" charset="-128"/>
              </a:rPr>
              <a:t>Proposed methodology</a:t>
            </a:r>
            <a:endParaRPr lang="en-US" dirty="0">
              <a:latin typeface="+mn-lt"/>
            </a:endParaRPr>
          </a:p>
        </p:txBody>
      </p:sp>
    </p:spTree>
    <p:extLst>
      <p:ext uri="{BB962C8B-B14F-4D97-AF65-F5344CB8AC3E}">
        <p14:creationId xmlns:p14="http://schemas.microsoft.com/office/powerpoint/2010/main" val="743408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1807"/>
            <a:ext cx="10515600" cy="1325563"/>
          </a:xfrm>
        </p:spPr>
        <p:txBody>
          <a:bodyPr>
            <a:normAutofit/>
          </a:bodyPr>
          <a:lstStyle/>
          <a:p>
            <a:pPr algn="ctr"/>
            <a:r>
              <a:rPr lang="en-US" sz="5400" b="1" dirty="0"/>
              <a:t>Order management system</a:t>
            </a:r>
          </a:p>
        </p:txBody>
      </p:sp>
      <p:sp>
        <p:nvSpPr>
          <p:cNvPr id="4" name="Slide Number Placeholder 3"/>
          <p:cNvSpPr>
            <a:spLocks noGrp="1"/>
          </p:cNvSpPr>
          <p:nvPr>
            <p:ph type="sldNum" sz="quarter" idx="12"/>
          </p:nvPr>
        </p:nvSpPr>
        <p:spPr/>
        <p:txBody>
          <a:bodyPr/>
          <a:lstStyle/>
          <a:p>
            <a:fld id="{BBEA8A14-C905-4F87-85C6-6D1DC8760D70}" type="slidenum">
              <a:rPr lang="en-US" smtClean="0"/>
              <a:t>8</a:t>
            </a:fld>
            <a:endParaRPr lang="en-US"/>
          </a:p>
        </p:txBody>
      </p:sp>
    </p:spTree>
    <p:extLst>
      <p:ext uri="{BB962C8B-B14F-4D97-AF65-F5344CB8AC3E}">
        <p14:creationId xmlns:p14="http://schemas.microsoft.com/office/powerpoint/2010/main" val="2790131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DEFAD-6262-4D44-908B-982F7C16721E}"/>
              </a:ext>
            </a:extLst>
          </p:cNvPr>
          <p:cNvSpPr>
            <a:spLocks noGrp="1"/>
          </p:cNvSpPr>
          <p:nvPr>
            <p:ph type="title"/>
          </p:nvPr>
        </p:nvSpPr>
        <p:spPr/>
        <p:txBody>
          <a:bodyPr>
            <a:normAutofit/>
          </a:bodyPr>
          <a:lstStyle/>
          <a:p>
            <a:r>
              <a:rPr lang="en-US" b="1" dirty="0">
                <a:latin typeface="Adobe Gothic Std B" panose="020B0800000000000000" pitchFamily="34" charset="-128"/>
                <a:ea typeface="Adobe Gothic Std B" panose="020B0800000000000000" pitchFamily="34" charset="-128"/>
              </a:rPr>
              <a:t>Order Management System</a:t>
            </a:r>
          </a:p>
        </p:txBody>
      </p:sp>
      <p:sp>
        <p:nvSpPr>
          <p:cNvPr id="3" name="Content Placeholder 2">
            <a:extLst>
              <a:ext uri="{FF2B5EF4-FFF2-40B4-BE49-F238E27FC236}">
                <a16:creationId xmlns:a16="http://schemas.microsoft.com/office/drawing/2014/main" id="{4A562FB7-D4B4-4E79-957C-291E55287B63}"/>
              </a:ext>
            </a:extLst>
          </p:cNvPr>
          <p:cNvSpPr>
            <a:spLocks noGrp="1"/>
          </p:cNvSpPr>
          <p:nvPr>
            <p:ph idx="1"/>
          </p:nvPr>
        </p:nvSpPr>
        <p:spPr>
          <a:xfrm>
            <a:off x="838200" y="1894188"/>
            <a:ext cx="10515600" cy="3957337"/>
          </a:xfrm>
        </p:spPr>
        <p:txBody>
          <a:bodyPr>
            <a:normAutofit/>
          </a:bodyPr>
          <a:lstStyle/>
          <a:p>
            <a:r>
              <a:rPr lang="en-US" sz="2400" dirty="0"/>
              <a:t>User interaction can be given via handheld device at the table.</a:t>
            </a:r>
          </a:p>
          <a:p>
            <a:r>
              <a:rPr lang="en-US" sz="2400" dirty="0"/>
              <a:t>For the purpose for creating web application, we have to deal with a scripting language(PHP), a web server(Apache) and a database(MySQL). Now we are using XAMPP which is combined with X-OS (cross platform), Apache, MySQL and PHP.</a:t>
            </a:r>
          </a:p>
          <a:p>
            <a:r>
              <a:rPr lang="en-US" sz="2400" dirty="0"/>
              <a:t>Webpage mainly have two interface.</a:t>
            </a:r>
          </a:p>
          <a:p>
            <a:r>
              <a:rPr lang="en-US" sz="2400" dirty="0"/>
              <a:t>Customer’s interface can be used to ordering the food, table reservation and payment.</a:t>
            </a:r>
          </a:p>
          <a:p>
            <a:r>
              <a:rPr lang="en-US" sz="2400" dirty="0"/>
              <a:t>Admin’s interface can be used to order updates, food availability and give notification to the robot.</a:t>
            </a:r>
          </a:p>
          <a:p>
            <a:endParaRPr lang="en-US" sz="2400" dirty="0"/>
          </a:p>
          <a:p>
            <a:pPr marL="0" indent="0">
              <a:buNone/>
            </a:pPr>
            <a:endParaRPr lang="en-US" sz="2400" dirty="0"/>
          </a:p>
          <a:p>
            <a:pPr marL="0" indent="0">
              <a:buNone/>
            </a:pPr>
            <a:endParaRPr lang="en-US" sz="2400" dirty="0"/>
          </a:p>
          <a:p>
            <a:endParaRPr lang="en-US" sz="2400" dirty="0"/>
          </a:p>
          <a:p>
            <a:pPr marL="0" indent="0">
              <a:buNone/>
            </a:pPr>
            <a:endParaRPr lang="en-US" sz="2400" dirty="0"/>
          </a:p>
        </p:txBody>
      </p:sp>
      <p:sp>
        <p:nvSpPr>
          <p:cNvPr id="6" name="Slide Number Placeholder 5">
            <a:extLst>
              <a:ext uri="{FF2B5EF4-FFF2-40B4-BE49-F238E27FC236}">
                <a16:creationId xmlns:a16="http://schemas.microsoft.com/office/drawing/2014/main" id="{B112646F-8258-4846-9F3A-EC42BAF84C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2F8C18-F636-4863-AC7B-6D1A997072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769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View">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1745</TotalTime>
  <Words>2512</Words>
  <Application>Microsoft Office PowerPoint</Application>
  <PresentationFormat>Widescreen</PresentationFormat>
  <Paragraphs>344</Paragraphs>
  <Slides>52</Slides>
  <Notes>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52</vt:i4>
      </vt:variant>
    </vt:vector>
  </HeadingPairs>
  <TitlesOfParts>
    <vt:vector size="64" baseType="lpstr">
      <vt:lpstr>Adobe Fan Heiti Std B</vt:lpstr>
      <vt:lpstr>Adobe Gothic Std B</vt:lpstr>
      <vt:lpstr>Arial</vt:lpstr>
      <vt:lpstr>Bodoni MT</vt:lpstr>
      <vt:lpstr>Calibri</vt:lpstr>
      <vt:lpstr>Calibri Light</vt:lpstr>
      <vt:lpstr>Cambria Math</vt:lpstr>
      <vt:lpstr>Century Schoolbook</vt:lpstr>
      <vt:lpstr>Wingdings 2</vt:lpstr>
      <vt:lpstr>Office Theme</vt:lpstr>
      <vt:lpstr>1_Office Theme</vt:lpstr>
      <vt:lpstr>View</vt:lpstr>
      <vt:lpstr>PowerPoint Presentation</vt:lpstr>
      <vt:lpstr>Content</vt:lpstr>
      <vt:lpstr>PowerPoint Presentation</vt:lpstr>
      <vt:lpstr>PowerPoint Presentation</vt:lpstr>
      <vt:lpstr>System Diagram</vt:lpstr>
      <vt:lpstr>PowerPoint Presentation</vt:lpstr>
      <vt:lpstr>PowerPoint Presentation</vt:lpstr>
      <vt:lpstr>Order management system</vt:lpstr>
      <vt:lpstr>Order Management System</vt:lpstr>
      <vt:lpstr>PowerPoint Presentation</vt:lpstr>
      <vt:lpstr>PowerPoint Presentation</vt:lpstr>
      <vt:lpstr>PowerPoint Presentation</vt:lpstr>
      <vt:lpstr>PowerPoint Presentation</vt:lpstr>
      <vt:lpstr>EXTERNAL VISION BASED NAVIGATION AND PATH PLANNING</vt:lpstr>
      <vt:lpstr>Introduction and objectives</vt:lpstr>
      <vt:lpstr>Existing systems</vt:lpstr>
      <vt:lpstr>PowerPoint Presentation</vt:lpstr>
      <vt:lpstr>PowerPoint Presentation</vt:lpstr>
      <vt:lpstr>Vision based approach</vt:lpstr>
      <vt:lpstr>Our approach</vt:lpstr>
      <vt:lpstr>Camera Calibration</vt:lpstr>
      <vt:lpstr>PowerPoint Presentation</vt:lpstr>
      <vt:lpstr>Path planning algorithm</vt:lpstr>
      <vt:lpstr>Path planning algorithm</vt:lpstr>
      <vt:lpstr>Robot Design and Control</vt:lpstr>
      <vt:lpstr>Defining requirements of the robot</vt:lpstr>
      <vt:lpstr>Robot chassis design</vt:lpstr>
      <vt:lpstr>Designing Robot model </vt:lpstr>
      <vt:lpstr>Designing Robot model </vt:lpstr>
      <vt:lpstr>PowerPoint Presentation</vt:lpstr>
      <vt:lpstr>Current progress</vt:lpstr>
      <vt:lpstr>Estimation of the robot weight </vt:lpstr>
      <vt:lpstr>Estimation Center of Gravity</vt:lpstr>
      <vt:lpstr>Estimation of required motor torque </vt:lpstr>
      <vt:lpstr>Selection of material and components </vt:lpstr>
      <vt:lpstr>Selection of material and components </vt:lpstr>
      <vt:lpstr>Selection of material and components </vt:lpstr>
      <vt:lpstr>Selection of material and components </vt:lpstr>
      <vt:lpstr>Selection of material and components </vt:lpstr>
      <vt:lpstr>Selection of material and components </vt:lpstr>
      <vt:lpstr>Building the robot</vt:lpstr>
      <vt:lpstr>Building the robot</vt:lpstr>
      <vt:lpstr>Timeline</vt:lpstr>
      <vt:lpstr>References</vt:lpstr>
      <vt:lpstr>PowerPoint Presentation</vt:lpstr>
      <vt:lpstr>Appendix</vt:lpstr>
      <vt:lpstr>Calculation of motor torque </vt:lpstr>
      <vt:lpstr>Calculation of motor torque </vt:lpstr>
      <vt:lpstr>Center of Gravity Calculation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Mursina</dc:creator>
  <cp:lastModifiedBy>Umair Ahmadh</cp:lastModifiedBy>
  <cp:revision>158</cp:revision>
  <dcterms:created xsi:type="dcterms:W3CDTF">2019-05-30T08:22:34Z</dcterms:created>
  <dcterms:modified xsi:type="dcterms:W3CDTF">2019-10-23T08:28:01Z</dcterms:modified>
</cp:coreProperties>
</file>